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51"/>
  </p:notesMasterIdLst>
  <p:sldIdLst>
    <p:sldId id="328" r:id="rId2"/>
    <p:sldId id="316" r:id="rId3"/>
    <p:sldId id="341" r:id="rId4"/>
    <p:sldId id="257" r:id="rId5"/>
    <p:sldId id="315" r:id="rId6"/>
    <p:sldId id="277" r:id="rId7"/>
    <p:sldId id="340" r:id="rId8"/>
    <p:sldId id="278" r:id="rId9"/>
    <p:sldId id="280" r:id="rId10"/>
    <p:sldId id="281" r:id="rId11"/>
    <p:sldId id="279" r:id="rId12"/>
    <p:sldId id="283" r:id="rId13"/>
    <p:sldId id="350" r:id="rId14"/>
    <p:sldId id="351" r:id="rId15"/>
    <p:sldId id="337" r:id="rId16"/>
    <p:sldId id="338" r:id="rId17"/>
    <p:sldId id="342" r:id="rId18"/>
    <p:sldId id="285" r:id="rId19"/>
    <p:sldId id="287" r:id="rId20"/>
    <p:sldId id="321" r:id="rId21"/>
    <p:sldId id="344" r:id="rId22"/>
    <p:sldId id="330" r:id="rId23"/>
    <p:sldId id="332" r:id="rId24"/>
    <p:sldId id="349" r:id="rId25"/>
    <p:sldId id="348" r:id="rId26"/>
    <p:sldId id="298" r:id="rId27"/>
    <p:sldId id="343" r:id="rId28"/>
    <p:sldId id="345" r:id="rId29"/>
    <p:sldId id="289" r:id="rId30"/>
    <p:sldId id="290" r:id="rId31"/>
    <p:sldId id="271" r:id="rId32"/>
    <p:sldId id="291" r:id="rId33"/>
    <p:sldId id="346" r:id="rId34"/>
    <p:sldId id="294" r:id="rId35"/>
    <p:sldId id="299" r:id="rId36"/>
    <p:sldId id="347" r:id="rId37"/>
    <p:sldId id="300" r:id="rId38"/>
    <p:sldId id="304" r:id="rId39"/>
    <p:sldId id="303" r:id="rId40"/>
    <p:sldId id="301" r:id="rId41"/>
    <p:sldId id="302" r:id="rId42"/>
    <p:sldId id="305" r:id="rId43"/>
    <p:sldId id="306" r:id="rId44"/>
    <p:sldId id="309" r:id="rId45"/>
    <p:sldId id="311" r:id="rId46"/>
    <p:sldId id="312" r:id="rId47"/>
    <p:sldId id="313" r:id="rId48"/>
    <p:sldId id="333" r:id="rId49"/>
    <p:sldId id="329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  <a:srgbClr val="8DAE10"/>
    <a:srgbClr val="00356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6488" autoAdjust="0"/>
  </p:normalViewPr>
  <p:slideViewPr>
    <p:cSldViewPr>
      <p:cViewPr varScale="1">
        <p:scale>
          <a:sx n="89" d="100"/>
          <a:sy n="89" d="100"/>
        </p:scale>
        <p:origin x="223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B1602-846E-4B31-B845-AD1BF518576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D449E-EDF6-4EED-B0FA-B29636887AB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9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8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8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1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7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4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449E-EDF6-4EED-B0FA-B29636887A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thomas.poeppelmann@rub.de" TargetMode="Externa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53200"/>
            <a:ext cx="9121775" cy="427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0000" y="980729"/>
            <a:ext cx="7758163" cy="7920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Titelmaster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09773" y="1772816"/>
            <a:ext cx="7762627" cy="5040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>
                <a:solidFill>
                  <a:srgbClr val="003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bearbeiten</a:t>
            </a:r>
          </a:p>
          <a:p>
            <a:endParaRPr lang="de-DE" dirty="0"/>
          </a:p>
        </p:txBody>
      </p:sp>
      <p:pic>
        <p:nvPicPr>
          <p:cNvPr id="8" name="Inhaltsplatzhalter 5" descr="Label_RUB_WEISS-BLAU_s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 descr="Wortmarke_BLAU_s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395536" y="295804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de-DE" sz="1600" b="1" dirty="0" smtClean="0">
                <a:solidFill>
                  <a:srgbClr val="003560"/>
                </a:solidFill>
                <a:cs typeface="Arial" charset="0"/>
              </a:rPr>
              <a:t>Thomas </a:t>
            </a:r>
            <a:r>
              <a:rPr lang="de-DE" sz="1600" b="1" dirty="0" err="1" smtClean="0">
                <a:solidFill>
                  <a:srgbClr val="003560"/>
                </a:solidFill>
                <a:cs typeface="Arial" charset="0"/>
              </a:rPr>
              <a:t>Pöppelmann</a:t>
            </a:r>
            <a:endParaRPr lang="de-DE" sz="1600" b="1" dirty="0" smtClean="0">
              <a:solidFill>
                <a:srgbClr val="003560"/>
              </a:solidFill>
              <a:cs typeface="Arial" charset="0"/>
            </a:endParaRPr>
          </a:p>
          <a:p>
            <a:pPr eaLnBrk="1" hangingPunct="1"/>
            <a:r>
              <a:rPr lang="de-DE" sz="1600" b="0" dirty="0" smtClean="0">
                <a:solidFill>
                  <a:srgbClr val="003560"/>
                </a:solidFill>
                <a:cs typeface="Arial" charset="0"/>
                <a:hlinkClick r:id="rId5"/>
              </a:rPr>
              <a:t>thomas.poeppelmann@rub.de</a:t>
            </a:r>
            <a:endParaRPr lang="de-DE" sz="1600" b="0" dirty="0" smtClean="0">
              <a:solidFill>
                <a:srgbClr val="003560"/>
              </a:solidFill>
              <a:cs typeface="Arial" charset="0"/>
            </a:endParaRPr>
          </a:p>
          <a:p>
            <a:pPr eaLnBrk="1" hangingPunct="1"/>
            <a:r>
              <a:rPr lang="de-DE" sz="1600" dirty="0" smtClean="0">
                <a:solidFill>
                  <a:srgbClr val="003560"/>
                </a:solidFill>
                <a:cs typeface="Arial" charset="0"/>
              </a:rPr>
              <a:t>Hardware Security Group</a:t>
            </a:r>
          </a:p>
          <a:p>
            <a:pPr eaLnBrk="1" hangingPunct="1"/>
            <a:r>
              <a:rPr lang="de-DE" sz="1600" dirty="0" smtClean="0">
                <a:solidFill>
                  <a:srgbClr val="003560"/>
                </a:solidFill>
                <a:cs typeface="Arial" charset="0"/>
              </a:rPr>
              <a:t>Horst Görtz Institute </a:t>
            </a:r>
            <a:r>
              <a:rPr lang="de-DE" sz="1600" dirty="0" err="1" smtClean="0">
                <a:solidFill>
                  <a:srgbClr val="003560"/>
                </a:solidFill>
                <a:cs typeface="Arial" charset="0"/>
              </a:rPr>
              <a:t>for</a:t>
            </a:r>
            <a:r>
              <a:rPr lang="de-DE" sz="1600" dirty="0" smtClean="0">
                <a:solidFill>
                  <a:srgbClr val="003560"/>
                </a:solidFill>
                <a:cs typeface="Arial" charset="0"/>
              </a:rPr>
              <a:t> IT Security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6948264" y="341970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 smtClean="0">
                <a:solidFill>
                  <a:srgbClr val="8DAE10"/>
                </a:solidFill>
                <a:cs typeface="Arial" charset="0"/>
              </a:rPr>
              <a:t>05.06.2015</a:t>
            </a:r>
          </a:p>
        </p:txBody>
      </p:sp>
    </p:spTree>
    <p:extLst>
      <p:ext uri="{BB962C8B-B14F-4D97-AF65-F5344CB8AC3E}">
        <p14:creationId xmlns:p14="http://schemas.microsoft.com/office/powerpoint/2010/main" val="117461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31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5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17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4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3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09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628799"/>
            <a:ext cx="5486400" cy="30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35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92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560"/>
                </a:solidFill>
                <a:latin typeface="+mj-lt"/>
              </a:defRPr>
            </a:lvl1pPr>
          </a:lstStyle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560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560"/>
                </a:solidFill>
                <a:latin typeface="+mj-lt"/>
              </a:defRPr>
            </a:lvl1pPr>
          </a:lstStyle>
          <a:p>
            <a:fld id="{77EB9881-E4AF-4B81-BC7F-E09AFB5B2E1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9" descr="Wortmarke_BLAU_srgb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8600"/>
            <a:ext cx="17287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8628584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" name="Inhaltsplatzhalter 5" descr="Label_RUB_WEISS-BLAU_srgb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84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sz="20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05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35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30.png"/><Relationship Id="rId18" Type="http://schemas.openxmlformats.org/officeDocument/2006/relationships/image" Target="../media/image51.png"/><Relationship Id="rId3" Type="http://schemas.openxmlformats.org/officeDocument/2006/relationships/image" Target="../media/image280.png"/><Relationship Id="rId7" Type="http://schemas.openxmlformats.org/officeDocument/2006/relationships/image" Target="../media/image91.png"/><Relationship Id="rId12" Type="http://schemas.openxmlformats.org/officeDocument/2006/relationships/image" Target="../media/image16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5" Type="http://schemas.openxmlformats.org/officeDocument/2006/relationships/image" Target="../media/image48.png"/><Relationship Id="rId10" Type="http://schemas.openxmlformats.org/officeDocument/2006/relationships/image" Target="../media/image140.png"/><Relationship Id="rId19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20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44.png"/><Relationship Id="rId10" Type="http://schemas.openxmlformats.org/officeDocument/2006/relationships/image" Target="../media/image58.png"/><Relationship Id="rId4" Type="http://schemas.openxmlformats.org/officeDocument/2006/relationships/image" Target="../media/image4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0.png"/><Relationship Id="rId7" Type="http://schemas.openxmlformats.org/officeDocument/2006/relationships/image" Target="../media/image4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Relationship Id="rId9" Type="http://schemas.openxmlformats.org/officeDocument/2006/relationships/image" Target="../media/image4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1.jpeg"/><Relationship Id="rId7" Type="http://schemas.openxmlformats.org/officeDocument/2006/relationships/image" Target="../media/image9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.rub.de/research/projects/lattic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001" y="980729"/>
            <a:ext cx="6980312" cy="792088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Lattice-Based Cryptography on Embedded Devices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9773" y="1916832"/>
            <a:ext cx="7762627" cy="504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Summer school on </a:t>
            </a:r>
            <a:r>
              <a:rPr lang="en-US" dirty="0"/>
              <a:t>real-world crypto and privacy </a:t>
            </a:r>
          </a:p>
        </p:txBody>
      </p:sp>
    </p:spTree>
    <p:extLst>
      <p:ext uri="{BB962C8B-B14F-4D97-AF65-F5344CB8AC3E}">
        <p14:creationId xmlns:p14="http://schemas.microsoft.com/office/powerpoint/2010/main" val="7934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(Ring) Learning with Errors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learning with errors to ring-learning with errors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80878"/>
              </p:ext>
            </p:extLst>
          </p:nvPr>
        </p:nvGraphicFramePr>
        <p:xfrm>
          <a:off x="4993703" y="3071825"/>
          <a:ext cx="1882553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364087" y="2478490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7×4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2478490"/>
                <a:ext cx="914400" cy="4647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nhaltsplatzhalter 8"/>
              <p:cNvSpPr txBox="1">
                <a:spLocks/>
              </p:cNvSpPr>
              <p:nvPr/>
            </p:nvSpPr>
            <p:spPr>
              <a:xfrm>
                <a:off x="340060" y="3212976"/>
                <a:ext cx="3871900" cy="1308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Shift first line on every line</a:t>
                </a:r>
              </a:p>
              <a:p>
                <a:r>
                  <a:rPr lang="en-US" dirty="0" smtClean="0"/>
                  <a:t>Use rule that we negate x in case of wrap around (e.g.,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13)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9" name="Inhaltsplatzhalt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0" y="3212976"/>
                <a:ext cx="3871900" cy="1308633"/>
              </a:xfrm>
              <a:prstGeom prst="rect">
                <a:avLst/>
              </a:prstGeom>
              <a:blipFill rotWithShape="0">
                <a:blip r:embed="rId3"/>
                <a:stretch>
                  <a:fillRect l="-1890" t="-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mit Pfeil 3"/>
          <p:cNvCxnSpPr/>
          <p:nvPr/>
        </p:nvCxnSpPr>
        <p:spPr>
          <a:xfrm flipV="1">
            <a:off x="4139952" y="3645024"/>
            <a:ext cx="720080" cy="720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88728"/>
              </p:ext>
            </p:extLst>
          </p:nvPr>
        </p:nvGraphicFramePr>
        <p:xfrm>
          <a:off x="4993703" y="3072846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Inhaltsplatzhalter 8"/>
          <p:cNvSpPr txBox="1">
            <a:spLocks/>
          </p:cNvSpPr>
          <p:nvPr/>
        </p:nvSpPr>
        <p:spPr>
          <a:xfrm>
            <a:off x="6948264" y="3063400"/>
            <a:ext cx="2088232" cy="654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Only one line has to be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/>
              <a:t>Learning with Errors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12236"/>
              </p:ext>
            </p:extLst>
          </p:nvPr>
        </p:nvGraphicFramePr>
        <p:xfrm>
          <a:off x="690364" y="2058268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75679"/>
              </p:ext>
            </p:extLst>
          </p:nvPr>
        </p:nvGraphicFramePr>
        <p:xfrm>
          <a:off x="671264" y="2884723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97501"/>
              </p:ext>
            </p:extLst>
          </p:nvPr>
        </p:nvGraphicFramePr>
        <p:xfrm>
          <a:off x="671686" y="3714361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185664" y="2427523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×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64" y="2427523"/>
                <a:ext cx="914400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159768" y="3282404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68" y="3282404"/>
                <a:ext cx="9144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185664" y="4142618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64" y="4142618"/>
                <a:ext cx="914400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42959"/>
              </p:ext>
            </p:extLst>
          </p:nvPr>
        </p:nvGraphicFramePr>
        <p:xfrm>
          <a:off x="675691" y="4668207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Inhaltsplatzhalter 8"/>
          <p:cNvSpPr txBox="1">
            <a:spLocks/>
          </p:cNvSpPr>
          <p:nvPr/>
        </p:nvSpPr>
        <p:spPr>
          <a:xfrm>
            <a:off x="2697832" y="2001329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random</a:t>
            </a:r>
            <a:endParaRPr lang="en-US" sz="2400" b="1" dirty="0"/>
          </a:p>
        </p:txBody>
      </p:sp>
      <p:sp>
        <p:nvSpPr>
          <p:cNvPr id="17" name="Inhaltsplatzhalter 8"/>
          <p:cNvSpPr txBox="1">
            <a:spLocks/>
          </p:cNvSpPr>
          <p:nvPr/>
        </p:nvSpPr>
        <p:spPr>
          <a:xfrm>
            <a:off x="2648335" y="2773282"/>
            <a:ext cx="1290067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s</a:t>
            </a:r>
            <a:r>
              <a:rPr lang="en-US" sz="2400" b="1" dirty="0" smtClean="0"/>
              <a:t>mall secret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(Gaussian)</a:t>
            </a:r>
            <a:endParaRPr lang="en-US" sz="2400" b="1" dirty="0"/>
          </a:p>
        </p:txBody>
      </p:sp>
      <p:sp>
        <p:nvSpPr>
          <p:cNvPr id="18" name="Inhaltsplatzhalter 8"/>
          <p:cNvSpPr txBox="1">
            <a:spLocks/>
          </p:cNvSpPr>
          <p:nvPr/>
        </p:nvSpPr>
        <p:spPr>
          <a:xfrm>
            <a:off x="2679973" y="3607867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s</a:t>
            </a:r>
            <a:r>
              <a:rPr lang="en-US" sz="2400" b="1" dirty="0" smtClean="0"/>
              <a:t>mall error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(Gaussian)</a:t>
            </a:r>
            <a:endParaRPr lang="en-US" sz="2400" b="1" dirty="0"/>
          </a:p>
        </p:txBody>
      </p:sp>
      <p:sp>
        <p:nvSpPr>
          <p:cNvPr id="19" name="Inhaltsplatzhalter 8"/>
          <p:cNvSpPr txBox="1">
            <a:spLocks/>
          </p:cNvSpPr>
          <p:nvPr/>
        </p:nvSpPr>
        <p:spPr>
          <a:xfrm>
            <a:off x="2679973" y="4581128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random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99256" y="1994614"/>
                <a:ext cx="257944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85000" lnSpcReduction="10000"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𝒂</m:t>
                      </m:r>
                    </m:oMath>
                  </m:oMathPara>
                </a14:m>
                <a:endParaRPr lang="en-US" sz="28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6" y="1994614"/>
                <a:ext cx="257944" cy="464746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99256" y="2855845"/>
                <a:ext cx="257944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92500"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𝒔</m:t>
                      </m:r>
                    </m:oMath>
                  </m:oMathPara>
                </a14:m>
                <a:endParaRPr lang="en-US" sz="28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6" y="2855845"/>
                <a:ext cx="257944" cy="464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00769" y="3624412"/>
                <a:ext cx="257944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92500"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𝒆</m:t>
                      </m:r>
                    </m:oMath>
                  </m:oMathPara>
                </a14:m>
                <a:endParaRPr lang="en-US" sz="28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9" y="3624412"/>
                <a:ext cx="257944" cy="464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eschweifte Klammer rechts 22"/>
          <p:cNvSpPr/>
          <p:nvPr/>
        </p:nvSpPr>
        <p:spPr>
          <a:xfrm rot="5400000">
            <a:off x="1476544" y="4330968"/>
            <a:ext cx="314606" cy="1913905"/>
          </a:xfrm>
          <a:prstGeom prst="rightBrace">
            <a:avLst>
              <a:gd name="adj1" fmla="val 100927"/>
              <a:gd name="adj2" fmla="val 534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648923" y="5488381"/>
                <a:ext cx="1697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/>
                  <a:t>256 to 1024</a:t>
                </a: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3" y="5488381"/>
                <a:ext cx="169726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28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nhaltsplatzhalter 2"/>
              <p:cNvSpPr txBox="1">
                <a:spLocks/>
              </p:cNvSpPr>
              <p:nvPr/>
            </p:nvSpPr>
            <p:spPr>
              <a:xfrm>
                <a:off x="3995242" y="1912942"/>
                <a:ext cx="4690864" cy="3760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Ideal lattices</a:t>
                </a:r>
                <a:r>
                  <a:rPr lang="en-US" dirty="0"/>
                  <a:t> correspond to ideals in the 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Ring Learning With Errors</a:t>
                </a:r>
                <a:r>
                  <a:rPr lang="en-US" dirty="0" smtClean="0"/>
                  <a:t> (RLWE) sample is: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for uniform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</m:oMath>
                </a14:m>
                <a:r>
                  <a:rPr lang="en-US" dirty="0" smtClean="0"/>
                  <a:t> and small discrete Gaussian distributed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Search-RLWE: Find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when given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Decision-RLWE: Distinguish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from uniform </a:t>
                </a:r>
                <a:r>
                  <a:rPr lang="en-US" dirty="0"/>
                  <a:t>when given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42" y="1912942"/>
                <a:ext cx="4690864" cy="3760105"/>
              </a:xfrm>
              <a:prstGeom prst="rect">
                <a:avLst/>
              </a:prstGeom>
              <a:blipFill rotWithShape="0">
                <a:blip r:embed="rId9"/>
                <a:stretch>
                  <a:fillRect l="-1429" t="-2755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/>
              <a:t>Learning with Errors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690364" y="2058268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71264" y="2884723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71686" y="3714361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185664" y="2427523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×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64" y="2427523"/>
                <a:ext cx="914400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159768" y="3282404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68" y="3282404"/>
                <a:ext cx="9144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185664" y="4142618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64" y="4142618"/>
                <a:ext cx="914400" cy="914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675691" y="4668207"/>
          <a:ext cx="1882553" cy="36576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Inhaltsplatzhalter 8"/>
          <p:cNvSpPr txBox="1">
            <a:spLocks/>
          </p:cNvSpPr>
          <p:nvPr/>
        </p:nvSpPr>
        <p:spPr>
          <a:xfrm>
            <a:off x="2697832" y="2001329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random</a:t>
            </a:r>
            <a:endParaRPr lang="en-US" sz="2400" b="1" dirty="0"/>
          </a:p>
        </p:txBody>
      </p:sp>
      <p:sp>
        <p:nvSpPr>
          <p:cNvPr id="17" name="Inhaltsplatzhalter 8"/>
          <p:cNvSpPr txBox="1">
            <a:spLocks/>
          </p:cNvSpPr>
          <p:nvPr/>
        </p:nvSpPr>
        <p:spPr>
          <a:xfrm>
            <a:off x="2648335" y="2773282"/>
            <a:ext cx="1290067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s</a:t>
            </a:r>
            <a:r>
              <a:rPr lang="en-US" sz="2400" b="1" dirty="0" smtClean="0"/>
              <a:t>mall secret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(Gaussian)</a:t>
            </a:r>
            <a:endParaRPr lang="en-US" sz="2400" b="1" dirty="0"/>
          </a:p>
        </p:txBody>
      </p:sp>
      <p:sp>
        <p:nvSpPr>
          <p:cNvPr id="18" name="Inhaltsplatzhalter 8"/>
          <p:cNvSpPr txBox="1">
            <a:spLocks/>
          </p:cNvSpPr>
          <p:nvPr/>
        </p:nvSpPr>
        <p:spPr>
          <a:xfrm>
            <a:off x="2679973" y="3607867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s</a:t>
            </a:r>
            <a:r>
              <a:rPr lang="en-US" sz="2400" b="1" dirty="0" smtClean="0"/>
              <a:t>mall error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(Gaussian)</a:t>
            </a:r>
            <a:endParaRPr lang="en-US" sz="2400" b="1" dirty="0"/>
          </a:p>
        </p:txBody>
      </p:sp>
      <p:sp>
        <p:nvSpPr>
          <p:cNvPr id="19" name="Inhaltsplatzhalter 8"/>
          <p:cNvSpPr txBox="1">
            <a:spLocks/>
          </p:cNvSpPr>
          <p:nvPr/>
        </p:nvSpPr>
        <p:spPr>
          <a:xfrm>
            <a:off x="2679973" y="4581128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random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99256" y="1994614"/>
                <a:ext cx="257944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85000" lnSpcReduction="10000"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𝒂</m:t>
                      </m:r>
                    </m:oMath>
                  </m:oMathPara>
                </a14:m>
                <a:endParaRPr lang="en-US" sz="28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6" y="1994614"/>
                <a:ext cx="257944" cy="464746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199256" y="2855845"/>
                <a:ext cx="257944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92500"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𝒔</m:t>
                      </m:r>
                    </m:oMath>
                  </m:oMathPara>
                </a14:m>
                <a:endParaRPr lang="en-US" sz="28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6" y="2855845"/>
                <a:ext cx="257944" cy="464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00769" y="3624412"/>
                <a:ext cx="257944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 fontScale="92500"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charset="0"/>
                        </a:rPr>
                        <m:t>𝒆</m:t>
                      </m:r>
                    </m:oMath>
                  </m:oMathPara>
                </a14:m>
                <a:endParaRPr lang="en-US" sz="28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9" y="3624412"/>
                <a:ext cx="257944" cy="464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eschweifte Klammer rechts 22"/>
          <p:cNvSpPr/>
          <p:nvPr/>
        </p:nvSpPr>
        <p:spPr>
          <a:xfrm rot="5400000">
            <a:off x="1476544" y="4330968"/>
            <a:ext cx="314606" cy="1913905"/>
          </a:xfrm>
          <a:prstGeom prst="rightBrace">
            <a:avLst>
              <a:gd name="adj1" fmla="val 100927"/>
              <a:gd name="adj2" fmla="val 534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648923" y="5488381"/>
                <a:ext cx="1697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/>
                  <a:t>256 to 1024</a:t>
                </a: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3" y="5488381"/>
                <a:ext cx="169726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28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Inhaltsplatzhalter 2"/>
              <p:cNvSpPr txBox="1">
                <a:spLocks/>
              </p:cNvSpPr>
              <p:nvPr/>
            </p:nvSpPr>
            <p:spPr>
              <a:xfrm>
                <a:off x="3995242" y="1912942"/>
                <a:ext cx="4690864" cy="4180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Security</a:t>
                </a:r>
                <a:r>
                  <a:rPr lang="en-US" dirty="0"/>
                  <a:t> depends on</a:t>
                </a:r>
              </a:p>
              <a:p>
                <a:pPr lvl="1"/>
                <a:r>
                  <a:rPr lang="en-US" dirty="0"/>
                  <a:t>Number of samples given to adversary (for fixed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Dimension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/>
                  <a:t>256 to 1024)</a:t>
                </a:r>
              </a:p>
              <a:p>
                <a:pPr lvl="1"/>
                <a:r>
                  <a:rPr lang="en-US" dirty="0"/>
                  <a:t>Modulus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Gaussian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that controls “size” of error or secret </a:t>
                </a:r>
                <a:r>
                  <a:rPr lang="en-US" dirty="0" smtClean="0"/>
                  <a:t>key</a:t>
                </a:r>
              </a:p>
              <a:p>
                <a:pPr lvl="1"/>
                <a:endParaRPr lang="en-US" b="1" dirty="0"/>
              </a:p>
              <a:p>
                <a:r>
                  <a:rPr lang="en-US" b="1" dirty="0" smtClean="0"/>
                  <a:t>S-RLWE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D-LWE</a:t>
                </a:r>
                <a:r>
                  <a:rPr lang="en-US" dirty="0" smtClean="0"/>
                  <a:t> are as hard as certain problems on </a:t>
                </a:r>
                <a:r>
                  <a:rPr lang="en-US" b="1" dirty="0" smtClean="0"/>
                  <a:t>ideal lattices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Implementer does not have to deal with lattices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ym typeface="Wingdings" panose="05000000000000000000" pitchFamily="2" charset="2"/>
                  </a:rPr>
                  <a:t>Even designer of schemes is fine when he just uses (R)LWE</a:t>
                </a: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Problems on ideal lattices </a:t>
                </a:r>
                <a:r>
                  <a:rPr lang="en-US" b="1" dirty="0" smtClean="0"/>
                  <a:t>might not be as hard</a:t>
                </a:r>
                <a:r>
                  <a:rPr lang="en-US" dirty="0" smtClean="0"/>
                  <a:t> as problems on random lattices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2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42" y="1912942"/>
                <a:ext cx="4690864" cy="4180354"/>
              </a:xfrm>
              <a:prstGeom prst="rect">
                <a:avLst/>
              </a:prstGeom>
              <a:blipFill rotWithShape="0">
                <a:blip r:embed="rId9"/>
                <a:stretch>
                  <a:fillRect l="-1169" t="-2187" r="-155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9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Addition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1900807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R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In this example we fix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5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    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4,2,0,1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n-NO" i="1" dirty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n-NO" i="1" dirty="0" smtClean="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n-NO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n-NO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    =</m:t>
                    </m:r>
                    <m:d>
                      <m:dPr>
                        <m:ctrlPr>
                          <a:rPr lang="nn-NO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4+2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5,2+1,4,1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=(1,3,4,1)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1900807"/>
              </a:xfrm>
              <a:blipFill rotWithShape="0">
                <a:blip r:embed="rId4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685" y="3717032"/>
            <a:ext cx="2630340" cy="263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2907720" y="5698848"/>
                <a:ext cx="48496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720" y="5698848"/>
                <a:ext cx="484965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912448" y="4430941"/>
                <a:ext cx="48496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48" y="4430941"/>
                <a:ext cx="48496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907720" y="3721894"/>
                <a:ext cx="48496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720" y="3721894"/>
                <a:ext cx="484965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1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Multiplication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3826768" cy="16847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n-NO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n-NO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n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n-NO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endParaRPr lang="nn-NO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3826768" cy="168478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14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55" y="2832820"/>
            <a:ext cx="8882648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2"/>
              <p:cNvSpPr txBox="1">
                <a:spLocks/>
              </p:cNvSpPr>
              <p:nvPr/>
            </p:nvSpPr>
            <p:spPr>
              <a:xfrm>
                <a:off x="4860032" y="1600201"/>
                <a:ext cx="3826768" cy="1684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=(3, 0, 2, 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600201"/>
                <a:ext cx="3826768" cy="16847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4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682752" cy="191420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defined </a:t>
                </a:r>
                <a:r>
                  <a:rPr lang="en-US" dirty="0"/>
                  <a:t>by assigning weight proportional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682752" cy="1914203"/>
              </a:xfrm>
              <a:blipFill rotWithShape="0">
                <a:blip r:embed="rId3"/>
                <a:stretch>
                  <a:fillRect t="-5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15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812504" y="3890489"/>
          <a:ext cx="4867443" cy="365760"/>
        </p:xfrm>
        <a:graphic>
          <a:graphicData uri="http://schemas.openxmlformats.org/drawingml/2006/table">
            <a:tbl>
              <a:tblPr firstRow="1" bandRow="1"/>
              <a:tblGrid>
                <a:gridCol w="873301"/>
                <a:gridCol w="873301"/>
                <a:gridCol w="873301"/>
                <a:gridCol w="749180"/>
                <a:gridCol w="749180"/>
                <a:gridCol w="749180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-1501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-1900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448656" y="4046460"/>
                <a:ext cx="1710590" cy="60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/>
                        </a:rPr>
                        <m:t>R</m:t>
                      </m:r>
                      <m:r>
                        <a:rPr lang="en-US" sz="16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𝟒𝟎𝟗𝟑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𝟐𝟓𝟔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56" y="4046460"/>
                <a:ext cx="1710590" cy="6073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51520" y="37890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Uniform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85511" y="6081712"/>
            <a:ext cx="149239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endParaRPr lang="en-US" sz="2800" b="1" dirty="0" smtClean="0">
              <a:solidFill>
                <a:srgbClr val="00B050"/>
              </a:solidFill>
              <a:cs typeface="Arial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812504" y="4563352"/>
          <a:ext cx="4867443" cy="365760"/>
        </p:xfrm>
        <a:graphic>
          <a:graphicData uri="http://schemas.openxmlformats.org/drawingml/2006/table">
            <a:tbl>
              <a:tblPr firstRow="1" bandRow="1"/>
              <a:tblGrid>
                <a:gridCol w="873301"/>
                <a:gridCol w="873301"/>
                <a:gridCol w="873301"/>
                <a:gridCol w="749180"/>
                <a:gridCol w="749180"/>
                <a:gridCol w="749180"/>
              </a:tblGrid>
              <a:tr h="147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53732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Uniform  *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Gaussian </a:t>
            </a:r>
            <a:r>
              <a:rPr lang="en-US" sz="2800" b="1" dirty="0">
                <a:solidFill>
                  <a:srgbClr val="00B050"/>
                </a:solidFill>
                <a:cs typeface="Arial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Uniform</a:t>
            </a:r>
            <a:r>
              <a:rPr lang="en-US" sz="2800" b="1" dirty="0">
                <a:solidFill>
                  <a:srgbClr val="00B050"/>
                </a:solidFill>
                <a:cs typeface="Arial" charset="0"/>
              </a:rPr>
              <a:t> </a:t>
            </a:r>
          </a:p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Gaussian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*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Gaussian </a:t>
            </a:r>
            <a:r>
              <a:rPr lang="en-US" sz="2800" b="1" dirty="0">
                <a:solidFill>
                  <a:srgbClr val="00B050"/>
                </a:solidFill>
                <a:cs typeface="Arial" charset="0"/>
              </a:rPr>
              <a:t>= </a:t>
            </a:r>
            <a:r>
              <a:rPr lang="en-US" sz="2800" b="1" dirty="0" smtClean="0">
                <a:solidFill>
                  <a:srgbClr val="FFC000"/>
                </a:solidFill>
                <a:cs typeface="Arial" charset="0"/>
              </a:rPr>
              <a:t>larger Gaussian</a:t>
            </a:r>
            <a:endParaRPr lang="en-US" sz="2800" b="1" dirty="0">
              <a:solidFill>
                <a:srgbClr val="FFC000"/>
              </a:solidFill>
              <a:cs typeface="Arial" charset="0"/>
            </a:endParaRPr>
          </a:p>
          <a:p>
            <a:pPr eaLnBrk="1" hangingPunct="1"/>
            <a:endParaRPr lang="en-US" sz="2800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7813" y="4478942"/>
            <a:ext cx="149239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6859127" y="3861794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127" y="3861794"/>
                <a:ext cx="3802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6906854" y="45380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9776" y="1567716"/>
            <a:ext cx="4037573" cy="19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F26C-9FFA-4180-A69D-E1E710404173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Gaussian </a:t>
            </a:r>
            <a:r>
              <a:rPr lang="en-US" dirty="0" smtClean="0">
                <a:cs typeface="Arial" charset="0"/>
              </a:rPr>
              <a:t>Sampling: Options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bright="-1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93" y="1618274"/>
            <a:ext cx="2568841" cy="143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90" y="3839509"/>
            <a:ext cx="2433845" cy="11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C:\Users\Tobias\Desktop\s2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28604"/>
            <a:ext cx="864096" cy="18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31640" y="3205880"/>
            <a:ext cx="2743098" cy="41806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600"/>
              </a:spcBef>
              <a:buClr>
                <a:srgbClr val="003560"/>
              </a:buClr>
            </a:pPr>
            <a:r>
              <a:rPr lang="en-US" dirty="0" smtClean="0">
                <a:cs typeface="Arial Unicode MS" charset="0"/>
              </a:rPr>
              <a:t>Rejection Sampling</a:t>
            </a:r>
            <a:endParaRPr lang="en-US" dirty="0">
              <a:cs typeface="Arial Unicode M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26936" y="5087735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003560"/>
              </a:buClr>
            </a:pPr>
            <a:r>
              <a:rPr lang="en-US" dirty="0" smtClean="0">
                <a:cs typeface="Arial Unicode MS" charset="0"/>
              </a:rPr>
              <a:t>Bernoulli Sampling</a:t>
            </a:r>
            <a:endParaRPr lang="en-US" dirty="0">
              <a:cs typeface="Arial Unicode MS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603720" y="5867906"/>
            <a:ext cx="205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003560"/>
              </a:buClr>
            </a:pPr>
            <a:r>
              <a:rPr lang="en-US" dirty="0" smtClean="0">
                <a:cs typeface="Arial Unicode MS" charset="0"/>
              </a:rPr>
              <a:t>Knuth-Yao Sampling</a:t>
            </a:r>
            <a:endParaRPr lang="en-US" dirty="0">
              <a:cs typeface="Arial Unicode MS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869128" y="3081067"/>
            <a:ext cx="352506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003560"/>
              </a:buClr>
            </a:pPr>
            <a:r>
              <a:rPr lang="en-US" dirty="0" smtClean="0">
                <a:cs typeface="Arial Unicode MS" charset="0"/>
              </a:rPr>
              <a:t>Cumulative Distribution Table (CDT)</a:t>
            </a:r>
          </a:p>
          <a:p>
            <a:pPr algn="ctr">
              <a:spcBef>
                <a:spcPts val="600"/>
              </a:spcBef>
              <a:buClr>
                <a:srgbClr val="003560"/>
              </a:buClr>
            </a:pPr>
            <a:r>
              <a:rPr lang="en-US" dirty="0" smtClean="0">
                <a:cs typeface="Arial Unicode MS" charset="0"/>
              </a:rPr>
              <a:t>Sampling</a:t>
            </a:r>
            <a:endParaRPr lang="en-US" dirty="0">
              <a:cs typeface="Arial Unicode MS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9950" y="1581323"/>
            <a:ext cx="1746499" cy="1460871"/>
          </a:xfrm>
          <a:prstGeom prst="rect">
            <a:avLst/>
          </a:prstGeom>
        </p:spPr>
      </p:pic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04377" y="5476051"/>
            <a:ext cx="50317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[DG14] </a:t>
            </a:r>
            <a:r>
              <a:rPr lang="en-US" sz="1000" i="1" dirty="0" smtClean="0"/>
              <a:t>Efficient </a:t>
            </a:r>
            <a:r>
              <a:rPr lang="en-US" sz="1000" i="1" dirty="0"/>
              <a:t>sampling from discrete Gaussians for lattice-based cryptography on a constrained </a:t>
            </a:r>
            <a:r>
              <a:rPr lang="en-US" sz="1000" i="1" dirty="0" smtClean="0"/>
              <a:t>device</a:t>
            </a:r>
            <a:r>
              <a:rPr lang="en-US" sz="1000" dirty="0" smtClean="0"/>
              <a:t>, </a:t>
            </a:r>
            <a:r>
              <a:rPr lang="en-US" sz="1000" dirty="0" err="1" smtClean="0"/>
              <a:t>Dwarakanath</a:t>
            </a:r>
            <a:r>
              <a:rPr lang="en-US" sz="1000" dirty="0" smtClean="0"/>
              <a:t> </a:t>
            </a:r>
            <a:r>
              <a:rPr lang="en-US" sz="1000" dirty="0"/>
              <a:t>and </a:t>
            </a:r>
            <a:r>
              <a:rPr lang="en-US" sz="1000" dirty="0" smtClean="0"/>
              <a:t>Galbraith, Applicable </a:t>
            </a:r>
            <a:r>
              <a:rPr lang="en-US" sz="1000" dirty="0"/>
              <a:t>Algebra in Engineering, Communication and </a:t>
            </a:r>
            <a:r>
              <a:rPr lang="en-US" sz="1000" dirty="0" smtClean="0"/>
              <a:t>Computing, 2014</a:t>
            </a:r>
          </a:p>
          <a:p>
            <a:r>
              <a:rPr lang="en-US" sz="1000" dirty="0" smtClean="0"/>
              <a:t>[DDLL14]</a:t>
            </a:r>
            <a:r>
              <a:rPr lang="en-US" sz="1000" i="1" dirty="0" smtClean="0"/>
              <a:t> Lattice </a:t>
            </a:r>
            <a:r>
              <a:rPr lang="en-US" sz="1000" i="1" dirty="0"/>
              <a:t>Signatures and Bimodal </a:t>
            </a:r>
            <a:r>
              <a:rPr lang="en-US" sz="1000" i="1" dirty="0" smtClean="0"/>
              <a:t>Gaussian</a:t>
            </a:r>
            <a:r>
              <a:rPr lang="en-US" sz="1000" dirty="0" smtClean="0"/>
              <a:t>s, </a:t>
            </a:r>
            <a:r>
              <a:rPr lang="en-US" sz="1000" dirty="0" err="1" smtClean="0"/>
              <a:t>Léo</a:t>
            </a:r>
            <a:r>
              <a:rPr lang="en-US" sz="1000" dirty="0" smtClean="0"/>
              <a:t> </a:t>
            </a:r>
            <a:r>
              <a:rPr lang="en-US" sz="1000" dirty="0" err="1"/>
              <a:t>Ducas</a:t>
            </a:r>
            <a:r>
              <a:rPr lang="en-US" sz="1000" dirty="0"/>
              <a:t> and Alain </a:t>
            </a:r>
            <a:r>
              <a:rPr lang="en-US" sz="1000" dirty="0" err="1"/>
              <a:t>Durmus</a:t>
            </a:r>
            <a:r>
              <a:rPr lang="en-US" sz="1000" dirty="0"/>
              <a:t> and </a:t>
            </a:r>
            <a:r>
              <a:rPr lang="en-US" sz="1000" dirty="0" err="1"/>
              <a:t>Tancrède</a:t>
            </a:r>
            <a:r>
              <a:rPr lang="en-US" sz="1000" dirty="0"/>
              <a:t> </a:t>
            </a:r>
            <a:r>
              <a:rPr lang="en-US" sz="1000" dirty="0" err="1"/>
              <a:t>Lepoint</a:t>
            </a:r>
            <a:r>
              <a:rPr lang="en-US" sz="1000" dirty="0"/>
              <a:t> and Vadim </a:t>
            </a:r>
            <a:r>
              <a:rPr lang="en-US" sz="1000" dirty="0" err="1" smtClean="0"/>
              <a:t>Lyubashevsky</a:t>
            </a:r>
            <a:r>
              <a:rPr lang="en-US" sz="1000" dirty="0" smtClean="0"/>
              <a:t>, CRYPTO </a:t>
            </a:r>
            <a:r>
              <a:rPr lang="en-US" sz="1000" dirty="0"/>
              <a:t>'13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b="1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 smtClean="0"/>
              <a:t>High-performance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0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5277"/>
            <a:ext cx="8229600" cy="1143000"/>
          </a:xfrm>
        </p:spPr>
        <p:txBody>
          <a:bodyPr/>
          <a:lstStyle/>
          <a:p>
            <a:r>
              <a:rPr lang="de-DE" dirty="0" smtClean="0"/>
              <a:t>Ring-LWE Encryption: </a:t>
            </a:r>
            <a:r>
              <a:rPr lang="de-DE" dirty="0" err="1" smtClean="0"/>
              <a:t>Scheme</a:t>
            </a:r>
            <a:r>
              <a:rPr lang="de-DE" dirty="0" smtClean="0"/>
              <a:t> [LP11/LPR10]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2672916"/>
                <a:ext cx="4572508" cy="118813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de-DE" b="1" dirty="0" smtClean="0"/>
                  <a:t>Enc</a:t>
                </a:r>
                <a:r>
                  <a:rPr lang="de-DE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de-DE" b="0" i="0" dirty="0" smtClean="0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r>
                      <a:rPr lang="de-DE" i="1" dirty="0">
                        <a:latin typeface="Cambria Math"/>
                      </a:rPr>
                      <m:t>𝑚</m:t>
                    </m:r>
                    <m:r>
                      <a:rPr lang="de-DE" i="1" dirty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):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de-DE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𝑒𝑛𝑐𝑜𝑑𝑒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Ciphertext: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2672916"/>
                <a:ext cx="4572508" cy="1188132"/>
              </a:xfrm>
              <a:blipFill rotWithShape="0">
                <a:blip r:embed="rId3"/>
                <a:stretch>
                  <a:fillRect l="-1467" t="-7179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 Aug. 2013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Inhaltsplatzhalter 2"/>
              <p:cNvSpPr txBox="1">
                <a:spLocks/>
              </p:cNvSpPr>
              <p:nvPr/>
            </p:nvSpPr>
            <p:spPr>
              <a:xfrm>
                <a:off x="412210" y="1720379"/>
                <a:ext cx="8274589" cy="412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 smtClean="0"/>
                  <a:t>Gen</a:t>
                </a:r>
                <a:r>
                  <a:rPr lang="en-US" sz="2200" dirty="0" smtClean="0"/>
                  <a:t>: Choose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𝒂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𝑅</m:t>
                    </m:r>
                    <m:r>
                      <a:rPr lang="de-DE" sz="2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/>
                      </a:rPr>
                      <m:t>and</m:t>
                    </m:r>
                    <m:r>
                      <a:rPr lang="de-DE" sz="22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pk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</a:rPr>
                      <m:t>𝒑</m:t>
                    </m:r>
                    <m:r>
                      <a:rPr lang="en-US" sz="22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smtClean="0"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sz="22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2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R</m:t>
                    </m:r>
                  </m:oMath>
                </a14:m>
                <a:r>
                  <a:rPr lang="en-US" sz="2200" dirty="0" smtClean="0"/>
                  <a:t>; </a:t>
                </a:r>
                <a:r>
                  <a:rPr lang="en-US" sz="2200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sk</a:t>
                </a:r>
                <a:r>
                  <a:rPr lang="en-US" sz="2200" dirty="0" smtClean="0"/>
                  <a:t>: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0" y="1720379"/>
                <a:ext cx="8274589" cy="412477"/>
              </a:xfrm>
              <a:prstGeom prst="rect">
                <a:avLst/>
              </a:prstGeom>
              <a:blipFill rotWithShape="0">
                <a:blip r:embed="rId4"/>
                <a:stretch>
                  <a:fillRect l="-958" t="-10294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/>
          <p:cNvGrpSpPr/>
          <p:nvPr/>
        </p:nvGrpSpPr>
        <p:grpSpPr>
          <a:xfrm>
            <a:off x="5310082" y="2348880"/>
            <a:ext cx="3204356" cy="1628564"/>
            <a:chOff x="5184068" y="3240596"/>
            <a:chExt cx="3204356" cy="1628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Ellipse 49"/>
                <p:cNvSpPr/>
                <p:nvPr/>
              </p:nvSpPr>
              <p:spPr>
                <a:xfrm>
                  <a:off x="5184068" y="3240596"/>
                  <a:ext cx="396044" cy="3960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Ellips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68" y="3240596"/>
                  <a:ext cx="396044" cy="396044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Ellipse 50"/>
                <p:cNvSpPr/>
                <p:nvPr/>
              </p:nvSpPr>
              <p:spPr>
                <a:xfrm>
                  <a:off x="5184068" y="3996680"/>
                  <a:ext cx="396044" cy="3960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Ellips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68" y="3996680"/>
                  <a:ext cx="396044" cy="396044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hteck 51"/>
                <p:cNvSpPr/>
                <p:nvPr/>
              </p:nvSpPr>
              <p:spPr>
                <a:xfrm>
                  <a:off x="5832140" y="3672644"/>
                  <a:ext cx="432048" cy="2880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hteck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140" y="3672644"/>
                  <a:ext cx="432048" cy="2880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67"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Ellipse 52"/>
            <p:cNvSpPr/>
            <p:nvPr/>
          </p:nvSpPr>
          <p:spPr>
            <a:xfrm>
              <a:off x="5940152" y="333060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940152" y="408669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57" name="Gerade Verbindung mit Pfeil 56"/>
            <p:cNvCxnSpPr>
              <a:stCxn id="50" idx="6"/>
              <a:endCxn id="53" idx="2"/>
            </p:cNvCxnSpPr>
            <p:nvPr/>
          </p:nvCxnSpPr>
          <p:spPr>
            <a:xfrm>
              <a:off x="5580112" y="3438618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stCxn id="51" idx="6"/>
              <a:endCxn id="56" idx="2"/>
            </p:cNvCxnSpPr>
            <p:nvPr/>
          </p:nvCxnSpPr>
          <p:spPr>
            <a:xfrm>
              <a:off x="5580112" y="419470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>
              <a:stCxn id="52" idx="0"/>
              <a:endCxn id="53" idx="4"/>
            </p:cNvCxnSpPr>
            <p:nvPr/>
          </p:nvCxnSpPr>
          <p:spPr>
            <a:xfrm flipV="1">
              <a:off x="6048164" y="3546630"/>
              <a:ext cx="0" cy="1260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52" idx="2"/>
              <a:endCxn id="56" idx="0"/>
            </p:cNvCxnSpPr>
            <p:nvPr/>
          </p:nvCxnSpPr>
          <p:spPr>
            <a:xfrm>
              <a:off x="6048164" y="3960675"/>
              <a:ext cx="0" cy="126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hteck 61"/>
                <p:cNvSpPr/>
                <p:nvPr/>
              </p:nvSpPr>
              <p:spPr>
                <a:xfrm>
                  <a:off x="6416588" y="3672644"/>
                  <a:ext cx="432048" cy="2880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hteck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588" y="3672644"/>
                  <a:ext cx="432048" cy="2880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667"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hteck 63"/>
                <p:cNvSpPr/>
                <p:nvPr/>
              </p:nvSpPr>
              <p:spPr>
                <a:xfrm>
                  <a:off x="6984268" y="3671043"/>
                  <a:ext cx="432048" cy="2880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hteck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268" y="3671043"/>
                  <a:ext cx="432048" cy="2880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667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Ellipse 65"/>
            <p:cNvSpPr/>
            <p:nvPr/>
          </p:nvSpPr>
          <p:spPr>
            <a:xfrm>
              <a:off x="6524600" y="333060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7092280" y="408669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68" name="Gerade Verbindung mit Pfeil 67"/>
            <p:cNvCxnSpPr>
              <a:stCxn id="53" idx="6"/>
              <a:endCxn id="66" idx="2"/>
            </p:cNvCxnSpPr>
            <p:nvPr/>
          </p:nvCxnSpPr>
          <p:spPr>
            <a:xfrm>
              <a:off x="6156176" y="3438618"/>
              <a:ext cx="3684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stCxn id="62" idx="0"/>
              <a:endCxn id="66" idx="4"/>
            </p:cNvCxnSpPr>
            <p:nvPr/>
          </p:nvCxnSpPr>
          <p:spPr>
            <a:xfrm flipV="1">
              <a:off x="6632612" y="3546630"/>
              <a:ext cx="0" cy="1260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56" idx="6"/>
              <a:endCxn id="67" idx="2"/>
            </p:cNvCxnSpPr>
            <p:nvPr/>
          </p:nvCxnSpPr>
          <p:spPr>
            <a:xfrm>
              <a:off x="6156176" y="4194702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>
              <a:stCxn id="64" idx="2"/>
              <a:endCxn id="67" idx="0"/>
            </p:cNvCxnSpPr>
            <p:nvPr/>
          </p:nvCxnSpPr>
          <p:spPr>
            <a:xfrm>
              <a:off x="7200292" y="3959074"/>
              <a:ext cx="0" cy="127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>
              <a:stCxn id="66" idx="6"/>
              <a:endCxn id="92" idx="2"/>
            </p:cNvCxnSpPr>
            <p:nvPr/>
          </p:nvCxnSpPr>
          <p:spPr>
            <a:xfrm>
              <a:off x="6740624" y="3438618"/>
              <a:ext cx="12517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7599528" y="408669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Ellipse 81"/>
                <p:cNvSpPr/>
                <p:nvPr/>
              </p:nvSpPr>
              <p:spPr>
                <a:xfrm>
                  <a:off x="5184068" y="4473116"/>
                  <a:ext cx="396044" cy="3960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Ellips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68" y="4473116"/>
                  <a:ext cx="396044" cy="396044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hteck 83"/>
                <p:cNvSpPr/>
                <p:nvPr/>
              </p:nvSpPr>
              <p:spPr>
                <a:xfrm>
                  <a:off x="5840112" y="4527122"/>
                  <a:ext cx="900512" cy="28803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𝑒𝑛𝑐𝑜𝑑𝑒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Rechteck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112" y="4527122"/>
                  <a:ext cx="900512" cy="2880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Gerade Verbindung mit Pfeil 84"/>
            <p:cNvCxnSpPr>
              <a:stCxn id="82" idx="6"/>
              <a:endCxn id="84" idx="1"/>
            </p:cNvCxnSpPr>
            <p:nvPr/>
          </p:nvCxnSpPr>
          <p:spPr>
            <a:xfrm>
              <a:off x="5580112" y="4671138"/>
              <a:ext cx="2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winkelte Verbindung 87"/>
            <p:cNvCxnSpPr>
              <a:stCxn id="84" idx="3"/>
              <a:endCxn id="81" idx="4"/>
            </p:cNvCxnSpPr>
            <p:nvPr/>
          </p:nvCxnSpPr>
          <p:spPr>
            <a:xfrm flipV="1">
              <a:off x="6740624" y="4302714"/>
              <a:ext cx="966916" cy="36842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67" idx="6"/>
              <a:endCxn id="81" idx="2"/>
            </p:cNvCxnSpPr>
            <p:nvPr/>
          </p:nvCxnSpPr>
          <p:spPr>
            <a:xfrm>
              <a:off x="7308304" y="4194702"/>
              <a:ext cx="291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>
              <a:stCxn id="81" idx="6"/>
              <a:endCxn id="94" idx="2"/>
            </p:cNvCxnSpPr>
            <p:nvPr/>
          </p:nvCxnSpPr>
          <p:spPr>
            <a:xfrm>
              <a:off x="7815552" y="4194702"/>
              <a:ext cx="1768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Ellipse 91"/>
                <p:cNvSpPr/>
                <p:nvPr/>
              </p:nvSpPr>
              <p:spPr>
                <a:xfrm>
                  <a:off x="7992380" y="3240596"/>
                  <a:ext cx="396044" cy="3960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Ellips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380" y="3240596"/>
                  <a:ext cx="396044" cy="396044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Ellipse 93"/>
                <p:cNvSpPr/>
                <p:nvPr/>
              </p:nvSpPr>
              <p:spPr>
                <a:xfrm>
                  <a:off x="7992380" y="3996680"/>
                  <a:ext cx="396044" cy="3960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Ellips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380" y="3996680"/>
                  <a:ext cx="396044" cy="396044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4204635"/>
                <a:ext cx="4572508" cy="6480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=[</m:t>
                        </m:r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], 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de-DE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):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𝑑𝑒𝑐𝑜𝑑𝑒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de-DE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4204635"/>
                <a:ext cx="4572508" cy="648072"/>
              </a:xfrm>
              <a:blipFill rotWithShape="0">
                <a:blip r:embed="rId14"/>
                <a:stretch>
                  <a:fillRect l="-1733" t="-16038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Ellipse 95"/>
              <p:cNvSpPr/>
              <p:nvPr/>
            </p:nvSpPr>
            <p:spPr>
              <a:xfrm>
                <a:off x="5287398" y="4268259"/>
                <a:ext cx="396044" cy="3960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Ellips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98" y="4268259"/>
                <a:ext cx="396044" cy="396044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Ellipse 96"/>
              <p:cNvSpPr/>
              <p:nvPr/>
            </p:nvSpPr>
            <p:spPr>
              <a:xfrm>
                <a:off x="6334100" y="4816703"/>
                <a:ext cx="396044" cy="3960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Ellips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00" y="4816703"/>
                <a:ext cx="396044" cy="396044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Ellipse 97"/>
              <p:cNvSpPr/>
              <p:nvPr/>
            </p:nvSpPr>
            <p:spPr>
              <a:xfrm>
                <a:off x="5780974" y="4816703"/>
                <a:ext cx="396044" cy="3960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Ellips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74" y="4816703"/>
                <a:ext cx="396044" cy="396044"/>
              </a:xfrm>
              <a:prstGeom prst="ellipse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Ellipse 98"/>
          <p:cNvSpPr/>
          <p:nvPr/>
        </p:nvSpPr>
        <p:spPr>
          <a:xfrm>
            <a:off x="5870984" y="435826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0" name="Ellipse 99"/>
          <p:cNvSpPr/>
          <p:nvPr/>
        </p:nvSpPr>
        <p:spPr>
          <a:xfrm>
            <a:off x="6424110" y="435826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01" name="Gerade Verbindung mit Pfeil 100"/>
          <p:cNvCxnSpPr>
            <a:stCxn id="96" idx="6"/>
            <a:endCxn id="99" idx="2"/>
          </p:cNvCxnSpPr>
          <p:nvPr/>
        </p:nvCxnSpPr>
        <p:spPr>
          <a:xfrm>
            <a:off x="5683442" y="4466281"/>
            <a:ext cx="1875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99" idx="6"/>
            <a:endCxn id="100" idx="2"/>
          </p:cNvCxnSpPr>
          <p:nvPr/>
        </p:nvCxnSpPr>
        <p:spPr>
          <a:xfrm>
            <a:off x="6087008" y="4466281"/>
            <a:ext cx="337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>
            <a:stCxn id="98" idx="0"/>
            <a:endCxn id="99" idx="4"/>
          </p:cNvCxnSpPr>
          <p:nvPr/>
        </p:nvCxnSpPr>
        <p:spPr>
          <a:xfrm flipV="1">
            <a:off x="5978996" y="4574293"/>
            <a:ext cx="0" cy="242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>
            <a:stCxn id="97" idx="0"/>
            <a:endCxn id="100" idx="4"/>
          </p:cNvCxnSpPr>
          <p:nvPr/>
        </p:nvCxnSpPr>
        <p:spPr>
          <a:xfrm flipV="1">
            <a:off x="6532122" y="4574293"/>
            <a:ext cx="0" cy="242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hteck 104"/>
              <p:cNvSpPr/>
              <p:nvPr/>
            </p:nvSpPr>
            <p:spPr>
              <a:xfrm>
                <a:off x="6883778" y="4322265"/>
                <a:ext cx="900512" cy="2880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𝑑𝑒𝑐𝑜𝑑𝑒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echteck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78" y="4322265"/>
                <a:ext cx="900512" cy="288031"/>
              </a:xfrm>
              <a:prstGeom prst="rect">
                <a:avLst/>
              </a:prstGeom>
              <a:blipFill rotWithShape="0">
                <a:blip r:embed="rId18"/>
                <a:stretch>
                  <a:fillRect l="-65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Gerade Verbindung mit Pfeil 105"/>
          <p:cNvCxnSpPr>
            <a:stCxn id="100" idx="6"/>
            <a:endCxn id="105" idx="1"/>
          </p:cNvCxnSpPr>
          <p:nvPr/>
        </p:nvCxnSpPr>
        <p:spPr>
          <a:xfrm>
            <a:off x="6640134" y="4466281"/>
            <a:ext cx="2436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>
            <a:stCxn id="105" idx="3"/>
            <a:endCxn id="108" idx="2"/>
          </p:cNvCxnSpPr>
          <p:nvPr/>
        </p:nvCxnSpPr>
        <p:spPr>
          <a:xfrm flipV="1">
            <a:off x="7784290" y="4466280"/>
            <a:ext cx="32362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Ellipse 107"/>
              <p:cNvSpPr/>
              <p:nvPr/>
            </p:nvSpPr>
            <p:spPr>
              <a:xfrm>
                <a:off x="8107914" y="4268258"/>
                <a:ext cx="396044" cy="3960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Ellips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914" y="4268258"/>
                <a:ext cx="396044" cy="396044"/>
              </a:xfrm>
              <a:prstGeom prst="ellipse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467544" y="2276872"/>
            <a:ext cx="8172908" cy="180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hteck 108"/>
          <p:cNvSpPr/>
          <p:nvPr/>
        </p:nvSpPr>
        <p:spPr>
          <a:xfrm>
            <a:off x="467544" y="4168632"/>
            <a:ext cx="8172908" cy="1132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hteck 109"/>
          <p:cNvSpPr/>
          <p:nvPr/>
        </p:nvSpPr>
        <p:spPr>
          <a:xfrm>
            <a:off x="467544" y="1628800"/>
            <a:ext cx="8172908" cy="542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18</a:t>
            </a:fld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444293" y="5370248"/>
            <a:ext cx="8196160" cy="867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6183" y="5464600"/>
                <a:ext cx="8086257" cy="67836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+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e>
                    </m:acc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6183" y="5464600"/>
                <a:ext cx="8086257" cy="678361"/>
              </a:xfrm>
              <a:blipFill rotWithShape="0">
                <a:blip r:embed="rId20"/>
                <a:stretch>
                  <a:fillRect l="-754" t="-1250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2133600" y="632112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large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1403648" y="6139497"/>
            <a:ext cx="648072" cy="399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2843808" y="6128887"/>
            <a:ext cx="884312" cy="41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6377325" y="630988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rgbClr val="FFC000"/>
                </a:solidFill>
                <a:cs typeface="Arial" charset="0"/>
              </a:rPr>
              <a:t>small</a:t>
            </a:r>
          </a:p>
        </p:txBody>
      </p:sp>
      <p:cxnSp>
        <p:nvCxnSpPr>
          <p:cNvPr id="70" name="Gerade Verbindung mit Pfeil 69"/>
          <p:cNvCxnSpPr/>
          <p:nvPr/>
        </p:nvCxnSpPr>
        <p:spPr>
          <a:xfrm flipH="1" flipV="1">
            <a:off x="6730145" y="6059434"/>
            <a:ext cx="2095" cy="335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5" grpId="0" build="p"/>
      <p:bldP spid="96" grpId="0" animBg="1"/>
      <p:bldP spid="97" grpId="0" animBg="1"/>
      <p:bldP spid="98" grpId="0" animBg="1"/>
      <p:bldP spid="99" grpId="0" animBg="1"/>
      <p:bldP spid="100" grpId="0" animBg="1"/>
      <p:bldP spid="105" grpId="0" animBg="1"/>
      <p:bldP spid="108" grpId="0" animBg="1"/>
      <p:bldP spid="16" grpId="0" animBg="1"/>
      <p:bldP spid="109" grpId="0" animBg="1"/>
      <p:bldP spid="58" grpId="0" animBg="1"/>
      <p:bldP spid="63" grpId="0" uiExpand="1" build="p"/>
      <p:bldP spid="6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Ring-LWE Encryption: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1"/>
                <a:ext cx="4275279" cy="254887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Error correction</a:t>
                </a:r>
              </a:p>
              <a:p>
                <a:r>
                  <a:rPr lang="en-US" i="1" dirty="0" smtClean="0"/>
                  <a:t>Encode(m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de-DE" dirty="0" smtClean="0"/>
              </a:p>
              <a:p>
                <a:r>
                  <a:rPr lang="en-US" i="1" dirty="0" smtClean="0"/>
                  <a:t>Decode</a:t>
                </a:r>
                <a:r>
                  <a:rPr lang="en-US" dirty="0" smtClean="0"/>
                  <a:t>(x)</a:t>
                </a:r>
              </a:p>
              <a:p>
                <a:pPr lvl="1"/>
                <a:r>
                  <a:rPr lang="en-US" i="1" dirty="0" smtClean="0"/>
                  <a:t>If 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3/4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b="1" dirty="0"/>
                  <a:t>R</a:t>
                </a:r>
                <a:r>
                  <a:rPr lang="en-US" b="1" dirty="0" smtClean="0"/>
                  <a:t>eturn</a:t>
                </a:r>
                <a:r>
                  <a:rPr lang="en-US" dirty="0" smtClean="0"/>
                  <a:t> 1</a:t>
                </a:r>
              </a:p>
              <a:p>
                <a:pPr lvl="1"/>
                <a:r>
                  <a:rPr lang="en-US" dirty="0" smtClean="0"/>
                  <a:t>Else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1"/>
                <a:ext cx="4275279" cy="2548879"/>
              </a:xfrm>
              <a:blipFill rotWithShape="0">
                <a:blip r:embed="rId3"/>
                <a:stretch>
                  <a:fillRect l="-2140" t="-4545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 Aug.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77EB9881-E4AF-4B81-BC7F-E09AFB5B2E1D}" type="slidenum">
              <a:rPr lang="de-DE" smtClean="0"/>
              <a:t>19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28554"/>
              </p:ext>
            </p:extLst>
          </p:nvPr>
        </p:nvGraphicFramePr>
        <p:xfrm>
          <a:off x="5113999" y="2736257"/>
          <a:ext cx="3600399" cy="365760"/>
        </p:xfrm>
        <a:graphic>
          <a:graphicData uri="http://schemas.openxmlformats.org/drawingml/2006/table">
            <a:tbl>
              <a:tblPr firstRow="1" bandRow="1"/>
              <a:tblGrid>
                <a:gridCol w="789029"/>
                <a:gridCol w="789029"/>
                <a:gridCol w="676885"/>
                <a:gridCol w="672728"/>
                <a:gridCol w="672728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12510"/>
              </p:ext>
            </p:extLst>
          </p:nvPr>
        </p:nvGraphicFramePr>
        <p:xfrm>
          <a:off x="5113999" y="3672361"/>
          <a:ext cx="3600400" cy="365760"/>
        </p:xfrm>
        <a:graphic>
          <a:graphicData uri="http://schemas.openxmlformats.org/drawingml/2006/table">
            <a:tbl>
              <a:tblPr firstRow="1" bandRow="1"/>
              <a:tblGrid>
                <a:gridCol w="787211"/>
                <a:gridCol w="787211"/>
                <a:gridCol w="675326"/>
                <a:gridCol w="675326"/>
                <a:gridCol w="675326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4537935" y="3600353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acc>
                        <m:accPr>
                          <m:chr m:val="̅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35" y="3600353"/>
                <a:ext cx="505267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4575605" y="2738390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05" y="2738390"/>
                <a:ext cx="42992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194119" y="3206527"/>
                <a:ext cx="1355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𝑒𝑛𝑐𝑜𝑑𝑒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19" y="3206527"/>
                <a:ext cx="135511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16200000">
            <a:off x="6640909" y="724717"/>
            <a:ext cx="360040" cy="33548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5402031" y="1772816"/>
                <a:ext cx="28239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bit message/coefficients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31" y="1772816"/>
                <a:ext cx="282397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7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r Verbinder 20"/>
          <p:cNvCxnSpPr/>
          <p:nvPr/>
        </p:nvCxnSpPr>
        <p:spPr>
          <a:xfrm>
            <a:off x="4808944" y="4437112"/>
            <a:ext cx="390545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53761"/>
              </p:ext>
            </p:extLst>
          </p:nvPr>
        </p:nvGraphicFramePr>
        <p:xfrm>
          <a:off x="5132375" y="4845405"/>
          <a:ext cx="3582025" cy="365760"/>
        </p:xfrm>
        <a:graphic>
          <a:graphicData uri="http://schemas.openxmlformats.org/drawingml/2006/table">
            <a:tbl>
              <a:tblPr firstRow="1" bandRow="1"/>
              <a:tblGrid>
                <a:gridCol w="785002"/>
                <a:gridCol w="785002"/>
                <a:gridCol w="673431"/>
                <a:gridCol w="669295"/>
                <a:gridCol w="669295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2631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4024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7218"/>
              </p:ext>
            </p:extLst>
          </p:nvPr>
        </p:nvGraphicFramePr>
        <p:xfrm>
          <a:off x="5132375" y="5781509"/>
          <a:ext cx="3582023" cy="365760"/>
        </p:xfrm>
        <a:graphic>
          <a:graphicData uri="http://schemas.openxmlformats.org/drawingml/2006/table">
            <a:tbl>
              <a:tblPr firstRow="1" bandRow="1"/>
              <a:tblGrid>
                <a:gridCol w="783193"/>
                <a:gridCol w="783193"/>
                <a:gridCol w="671879"/>
                <a:gridCol w="671879"/>
                <a:gridCol w="671879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4556311" y="5709501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acc>
                        <m:accPr>
                          <m:chr m:val="̅"/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311" y="5709501"/>
                <a:ext cx="505267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3697289" y="4686848"/>
                <a:ext cx="13082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latin typeface="Cambria Math"/>
                            </a:rPr>
                            <m:t>𝒎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+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89" y="4686848"/>
                <a:ext cx="130824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6212495" y="5315675"/>
                <a:ext cx="1292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de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𝑐𝑜𝑑𝑒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95" y="5315675"/>
                <a:ext cx="12925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77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3563888" y="1637641"/>
                <a:ext cx="1710590" cy="60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/>
                        </a:rPr>
                        <m:t>R</m:t>
                      </m:r>
                      <m:r>
                        <a:rPr lang="en-US" sz="16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𝟒𝟎𝟗𝟑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𝟐𝟓𝟔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637641"/>
                <a:ext cx="1710590" cy="6073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 smtClean="0"/>
              <a:t>High-performance implementation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Ring-LWE Encryption: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31669" y="4005064"/>
                <a:ext cx="5868524" cy="208823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Message and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i="0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> bits</a:t>
                </a:r>
              </a:p>
              <a:p>
                <a:pPr lvl="1"/>
                <a:r>
                  <a:rPr lang="en-US" b="0" dirty="0" smtClean="0"/>
                  <a:t>Expansion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Two large polynomials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Public key: one or two large polynomials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pt-BR" dirty="0" smtClean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Secret key: small polynomial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dirty="0" smtClean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669" y="4005064"/>
                <a:ext cx="5868524" cy="2088232"/>
              </a:xfrm>
              <a:blipFill rotWithShape="0">
                <a:blip r:embed="rId3"/>
                <a:stretch>
                  <a:fillRect l="-1247" t="-4956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 Aug.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86674"/>
                  </p:ext>
                </p:extLst>
              </p:nvPr>
            </p:nvGraphicFramePr>
            <p:xfrm>
              <a:off x="251520" y="1988840"/>
              <a:ext cx="8631807" cy="1728192"/>
            </p:xfrm>
            <a:graphic>
              <a:graphicData uri="http://schemas.openxmlformats.org/drawingml/2006/table">
                <a:tbl>
                  <a:tblPr>
                    <a:tableStyleId>{3C2FFA5D-87B4-456A-9821-1D502468CF0F}</a:tableStyleId>
                  </a:tblPr>
                  <a:tblGrid>
                    <a:gridCol w="2845941"/>
                    <a:gridCol w="576064"/>
                    <a:gridCol w="792088"/>
                    <a:gridCol w="720080"/>
                    <a:gridCol w="1249363"/>
                    <a:gridCol w="792088"/>
                    <a:gridCol w="720080"/>
                    <a:gridCol w="936103"/>
                  </a:tblGrid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 smtClean="0">
                              <a:effectLst/>
                            </a:rPr>
                            <a:t>Parameter sets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u="none" strike="noStrike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r>
                            <a:rPr lang="en-US" sz="1800" u="none" strike="noStrike" dirty="0" err="1" smtClean="0">
                              <a:effectLst/>
                            </a:rPr>
                            <a:t>sk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r>
                            <a:rPr lang="en-US" sz="1800" u="none" strike="noStrike" dirty="0" err="1" smtClean="0">
                              <a:effectLst/>
                            </a:rPr>
                            <a:t>pk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security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256,4093,8.35 [LP11]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256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4093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~4.5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6,144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1,792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6,144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~106 bits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256,7681,11.32)</a:t>
                          </a:r>
                          <a:r>
                            <a:rPr lang="en-US" sz="1800" u="none" strike="noStrike" baseline="0" dirty="0" smtClean="0">
                              <a:effectLst/>
                            </a:rPr>
                            <a:t> [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GFSBH12]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256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7681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~4.8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6,656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1,792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6,656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~106 bits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512,12289,12.18)</a:t>
                          </a:r>
                          <a:r>
                            <a:rPr lang="en-US" sz="1800" u="none" strike="noStrike" baseline="0" dirty="0" smtClean="0">
                              <a:effectLst/>
                            </a:rPr>
                            <a:t> [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GFSBH12]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</a:rPr>
                            <a:t>512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</a:rPr>
                            <a:t>12289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~4.9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14,336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3,584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14,336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~256 bits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86674"/>
                  </p:ext>
                </p:extLst>
              </p:nvPr>
            </p:nvGraphicFramePr>
            <p:xfrm>
              <a:off x="251520" y="1988840"/>
              <a:ext cx="8631807" cy="1728192"/>
            </p:xfrm>
            <a:graphic>
              <a:graphicData uri="http://schemas.openxmlformats.org/drawingml/2006/table">
                <a:tbl>
                  <a:tblPr>
                    <a:tableStyleId>{3C2FFA5D-87B4-456A-9821-1D502468CF0F}</a:tableStyleId>
                  </a:tblPr>
                  <a:tblGrid>
                    <a:gridCol w="2845941"/>
                    <a:gridCol w="576064"/>
                    <a:gridCol w="792088"/>
                    <a:gridCol w="720080"/>
                    <a:gridCol w="1249363"/>
                    <a:gridCol w="792088"/>
                    <a:gridCol w="720080"/>
                    <a:gridCol w="936103"/>
                  </a:tblGrid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 smtClean="0">
                              <a:effectLst/>
                            </a:rPr>
                            <a:t>Parameter sets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0">
                          <a:blip r:embed="rId4"/>
                          <a:stretch>
                            <a:fillRect l="-500000" t="-5634" r="-908421" b="-3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0">
                          <a:blip r:embed="rId4"/>
                          <a:stretch>
                            <a:fillRect l="-438462" t="-5634" r="-563846" b="-3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0">
                          <a:blip r:embed="rId4"/>
                          <a:stretch>
                            <a:fillRect l="-593220" t="-5634" r="-521186" b="-3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0">
                          <a:blip r:embed="rId4"/>
                          <a:stretch>
                            <a:fillRect l="-399024" t="-5634" r="-200000" b="-332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r>
                            <a:rPr lang="en-US" sz="1800" u="none" strike="noStrike" dirty="0" err="1" smtClean="0">
                              <a:effectLst/>
                            </a:rPr>
                            <a:t>sk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r>
                            <a:rPr lang="en-US" sz="1800" u="none" strike="noStrike" dirty="0" err="1" smtClean="0">
                              <a:effectLst/>
                            </a:rPr>
                            <a:t>pk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|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security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256,4093,8.35 [LP11]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256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4093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~4.5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6,144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1,792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6,144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~106 bits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256,7681,11.32)</a:t>
                          </a:r>
                          <a:r>
                            <a:rPr lang="en-US" sz="1800" u="none" strike="noStrike" baseline="0" dirty="0" smtClean="0">
                              <a:effectLst/>
                            </a:rPr>
                            <a:t> [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GFSBH12]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256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7681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~4.8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6,656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1,792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6,656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~106 bits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512,12289,12.18)</a:t>
                          </a:r>
                          <a:r>
                            <a:rPr lang="en-US" sz="1800" u="none" strike="noStrike" baseline="0" dirty="0" smtClean="0">
                              <a:effectLst/>
                            </a:rPr>
                            <a:t> [</a:t>
                          </a:r>
                          <a:r>
                            <a:rPr lang="en-US" sz="1800" u="none" strike="noStrike" dirty="0" smtClean="0">
                              <a:effectLst/>
                            </a:rPr>
                            <a:t>GFSBH12]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</a:rPr>
                            <a:t>512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>
                              <a:effectLst/>
                            </a:rPr>
                            <a:t>12289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~4.9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14,336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3,584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>
                              <a:effectLst/>
                            </a:rPr>
                            <a:t>14,336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u="none" strike="noStrike" dirty="0" smtClean="0">
                              <a:effectLst/>
                            </a:rPr>
                            <a:t>~256 bits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5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b="1" dirty="0" smtClean="0"/>
              <a:t>Area-optimized implementation </a:t>
            </a:r>
          </a:p>
          <a:p>
            <a:r>
              <a:rPr lang="en-US" dirty="0" smtClean="0"/>
              <a:t>High-performance implementation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7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Implementation of RLWE-Encryption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46159" y="1699188"/>
            <a:ext cx="7942265" cy="444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199" y="1746392"/>
            <a:ext cx="7700627" cy="43928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encrypt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(poly a, poly p, unsigned char * plaintext, poly c1, poly c2)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i,j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poly e1,e2,e3;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gauss_poly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(e1);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gauss_poly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(e2);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gauss_poly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(e3);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poly_init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(c1, 0, n);    //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0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poly_init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(c2, 0, n);    //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for(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0;i &lt;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++){   // multiplication loops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for(j = 0; j&lt;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j++){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c1[(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j) % n]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(c1[(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j) % n] +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a[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] * e1[j]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i+j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&gt;=n ? -1 : 1)));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c2[(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j) % n]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(c2[(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j) % n] +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p[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] * e1[j]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i+j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&gt;=n ? -1 : 1)));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c1[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(c1[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+ e2[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c2[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= (plaintext[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&gt;&gt;3] &amp; (1&lt;&lt;(i%8))) 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(c2[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+ e3[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+ q/2)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(c2[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+ e3[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907704" y="6405349"/>
            <a:ext cx="5760640" cy="26305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Code will be </a:t>
            </a:r>
            <a:r>
              <a:rPr lang="en-US" dirty="0"/>
              <a:t>made available: https://www.sha.rub.de/research/projects/lattice/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12160" y="2877077"/>
            <a:ext cx="2145667" cy="7785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This has to be fast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4860032" y="3312366"/>
            <a:ext cx="1152128" cy="6248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1"/>
          </p:cNvCxnSpPr>
          <p:nvPr/>
        </p:nvCxnSpPr>
        <p:spPr>
          <a:xfrm flipH="1" flipV="1">
            <a:off x="5004048" y="2659940"/>
            <a:ext cx="1008112" cy="60641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Software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576" y="2780928"/>
            <a:ext cx="7419975" cy="2847975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755576" y="1700808"/>
            <a:ext cx="6840760" cy="1080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Implementation of RLWE-Encryption on the AVR </a:t>
            </a:r>
            <a:r>
              <a:rPr lang="en-US" dirty="0"/>
              <a:t>8-bit </a:t>
            </a:r>
            <a:r>
              <a:rPr lang="en-US" dirty="0" smtClean="0"/>
              <a:t> </a:t>
            </a:r>
            <a:r>
              <a:rPr lang="en-US" dirty="0" err="1" smtClean="0"/>
              <a:t>ATxmega</a:t>
            </a:r>
            <a:r>
              <a:rPr lang="en-US" dirty="0" smtClean="0"/>
              <a:t> processor running with 32 MHz</a:t>
            </a:r>
          </a:p>
          <a:p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043608" y="5738341"/>
            <a:ext cx="6840760" cy="71499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Schoolbook multiplication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SchoolMul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Encryption is two multiplications and decryption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Implementation: Low Area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646748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Row-wise polynomial multiplication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𝒑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Simple address generation</a:t>
                </a:r>
              </a:p>
              <a:p>
                <a:pPr lvl="1"/>
                <a:r>
                  <a:rPr lang="en-US" dirty="0" smtClean="0"/>
                  <a:t>Sample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add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then add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add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Key and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are stored in block memory</a:t>
                </a:r>
              </a:p>
              <a:p>
                <a:r>
                  <a:rPr lang="en-US" dirty="0" smtClean="0"/>
                  <a:t>DSP block for arithmetic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-bit multipler)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646748" cy="4525963"/>
              </a:xfrm>
              <a:blipFill rotWithShape="0">
                <a:blip r:embed="rId2"/>
                <a:stretch>
                  <a:fillRect l="-2174" t="-1887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373" y="1600200"/>
            <a:ext cx="4696721" cy="377301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24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04.06.2014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7014052" y="1119646"/>
            <a:ext cx="2145667" cy="7785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We can’t do much about the RAMs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631140" y="5853770"/>
            <a:ext cx="2145667" cy="7785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Multiplication (DSP)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5580112" y="4612483"/>
            <a:ext cx="849227" cy="115212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6906739" y="5157192"/>
            <a:ext cx="2145667" cy="9689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Modular reduction (power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ot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two possible)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3" name="Gerade Verbindung mit Pfeil 12"/>
          <p:cNvCxnSpPr>
            <a:stCxn id="12" idx="0"/>
          </p:cNvCxnSpPr>
          <p:nvPr/>
        </p:nvCxnSpPr>
        <p:spPr>
          <a:xfrm flipV="1">
            <a:off x="7979573" y="4701642"/>
            <a:ext cx="65040" cy="45555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8" idx="1"/>
          </p:cNvCxnSpPr>
          <p:nvPr/>
        </p:nvCxnSpPr>
        <p:spPr>
          <a:xfrm flipH="1">
            <a:off x="5741050" y="1508919"/>
            <a:ext cx="1273002" cy="89185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8086885" y="1940012"/>
            <a:ext cx="1" cy="41373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 Implementation: Low Area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4294967295"/>
          </p:nvPr>
        </p:nvSpPr>
        <p:spPr>
          <a:xfrm>
            <a:off x="454774" y="1520788"/>
            <a:ext cx="8113206" cy="80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Post-place-and-route performance on a </a:t>
            </a:r>
            <a:r>
              <a:rPr lang="en-US" sz="1600" dirty="0"/>
              <a:t>Spartan-6 LX9 </a:t>
            </a:r>
            <a:r>
              <a:rPr lang="en-US" sz="1600" dirty="0" smtClean="0"/>
              <a:t>FPGA.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 txBox="1">
                <a:spLocks/>
              </p:cNvSpPr>
              <p:nvPr/>
            </p:nvSpPr>
            <p:spPr>
              <a:xfrm>
                <a:off x="457200" y="4293096"/>
                <a:ext cx="8229600" cy="1008112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Usage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=4096</m:t>
                    </m:r>
                  </m:oMath>
                </a14:m>
                <a:r>
                  <a:rPr lang="en-US" dirty="0" smtClean="0"/>
                  <a:t> leads to area improvement and higher clock frequency</a:t>
                </a:r>
              </a:p>
              <a:p>
                <a:r>
                  <a:rPr lang="en-US" dirty="0" smtClean="0"/>
                  <a:t>Performance is still very good</a:t>
                </a:r>
              </a:p>
              <a:p>
                <a:r>
                  <a:rPr lang="en-US" dirty="0" smtClean="0"/>
                  <a:t>Area consumption is low, especially for decryption</a:t>
                </a:r>
              </a:p>
            </p:txBody>
          </p:sp>
        </mc:Choice>
        <mc:Fallback xmlns="">
          <p:sp>
            <p:nvSpPr>
              <p:cNvPr id="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93096"/>
                <a:ext cx="8229600" cy="1008112"/>
              </a:xfrm>
              <a:prstGeom prst="rect">
                <a:avLst/>
              </a:prstGeom>
              <a:blipFill rotWithShape="0">
                <a:blip r:embed="rId2"/>
                <a:stretch>
                  <a:fillRect l="-667" t="-8434" r="-519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04.06.2014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74" y="1982999"/>
            <a:ext cx="8232961" cy="1878049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907704" y="1590626"/>
            <a:ext cx="1719838" cy="9403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Area savings by power of two modulus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3" name="Gerade Verbindung mit Pfeil 12"/>
          <p:cNvCxnSpPr>
            <a:stCxn id="11" idx="2"/>
          </p:cNvCxnSpPr>
          <p:nvPr/>
        </p:nvCxnSpPr>
        <p:spPr>
          <a:xfrm>
            <a:off x="2767623" y="2530985"/>
            <a:ext cx="940281" cy="103165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Ring-LWE: Can we do better?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83691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Schoolbook polynomial multiplication is simple and independent of parameters</a:t>
                </a:r>
              </a:p>
              <a:p>
                <a:r>
                  <a:rPr lang="en-US" dirty="0" smtClean="0"/>
                  <a:t>Performance is “okay”</a:t>
                </a:r>
              </a:p>
              <a:p>
                <a:r>
                  <a:rPr lang="en-US" dirty="0" smtClean="0"/>
                  <a:t>Still 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multiplications modulo q for one polynomial multiplication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16384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65536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262144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836912"/>
              </a:xfrm>
              <a:blipFill rotWithShape="0">
                <a:blip r:embed="rId2"/>
                <a:stretch>
                  <a:fillRect l="-963" t="-4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2555776" y="4653136"/>
            <a:ext cx="4096297" cy="13976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Can we do better?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27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b="1" dirty="0" smtClean="0"/>
              <a:t>High-</a:t>
            </a:r>
            <a:r>
              <a:rPr lang="en-US" b="1" dirty="0"/>
              <a:t>p</a:t>
            </a:r>
            <a:r>
              <a:rPr lang="en-US" b="1" dirty="0" smtClean="0"/>
              <a:t>erformance </a:t>
            </a:r>
            <a:r>
              <a:rPr lang="en-US" b="1" dirty="0"/>
              <a:t>i</a:t>
            </a:r>
            <a:r>
              <a:rPr lang="en-US" b="1" dirty="0" smtClean="0"/>
              <a:t>mplementation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/>
              <a:t>n</a:t>
            </a:r>
            <a:r>
              <a:rPr lang="de-DE" dirty="0" err="1" smtClean="0"/>
              <a:t>umber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heoretic</a:t>
            </a:r>
            <a:r>
              <a:rPr lang="de-DE" dirty="0" smtClean="0"/>
              <a:t> </a:t>
            </a:r>
            <a:r>
              <a:rPr lang="de-DE" dirty="0" err="1" smtClean="0"/>
              <a:t>transform</a:t>
            </a:r>
            <a:r>
              <a:rPr lang="de-DE" dirty="0" smtClean="0"/>
              <a:t> (NTT)</a:t>
            </a:r>
          </a:p>
          <a:p>
            <a:pPr lvl="1"/>
            <a:r>
              <a:rPr lang="en-US" dirty="0" smtClean="0"/>
              <a:t>Usage of the NTT for lattice-based crypto</a:t>
            </a:r>
          </a:p>
          <a:p>
            <a:pPr lvl="1"/>
            <a:r>
              <a:rPr lang="en-US" dirty="0" smtClean="0"/>
              <a:t>Optimization of the NTT</a:t>
            </a:r>
          </a:p>
          <a:p>
            <a:pPr marL="457200" lvl="1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 smtClean="0"/>
              <a:t>High-performance implementation</a:t>
            </a:r>
          </a:p>
          <a:p>
            <a:pPr lvl="1"/>
            <a:r>
              <a:rPr lang="de-DE" b="1" dirty="0" smtClean="0"/>
              <a:t>The </a:t>
            </a:r>
            <a:r>
              <a:rPr lang="de-DE" b="1" dirty="0" err="1" smtClean="0"/>
              <a:t>number</a:t>
            </a:r>
            <a:r>
              <a:rPr lang="de-DE" b="1" dirty="0" smtClean="0"/>
              <a:t> </a:t>
            </a:r>
            <a:r>
              <a:rPr lang="de-DE" b="1" dirty="0" err="1" smtClean="0"/>
              <a:t>theoretic</a:t>
            </a:r>
            <a:r>
              <a:rPr lang="de-DE" b="1" dirty="0" smtClean="0"/>
              <a:t> </a:t>
            </a:r>
            <a:r>
              <a:rPr lang="de-DE" b="1" dirty="0" err="1" smtClean="0"/>
              <a:t>transform</a:t>
            </a:r>
            <a:r>
              <a:rPr lang="de-DE" b="1" dirty="0" smtClean="0"/>
              <a:t> (NTT)</a:t>
            </a:r>
          </a:p>
          <a:p>
            <a:pPr lvl="1"/>
            <a:r>
              <a:rPr lang="en-US" dirty="0" smtClean="0"/>
              <a:t>Usage of the NTT for lattice-based crypto</a:t>
            </a:r>
          </a:p>
          <a:p>
            <a:pPr lvl="1"/>
            <a:r>
              <a:rPr lang="en-US" dirty="0" smtClean="0"/>
              <a:t>Optimization of the NTT</a:t>
            </a:r>
          </a:p>
          <a:p>
            <a:pPr marL="457200" lvl="1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8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Multiplication Using the NTT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29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Number Theoretic Transform (NTT) is a discrete Fourier transform (DFT) defined over a finite field or ring. For a given primitive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root of unity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the NTT is defined as: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Forward transformation: NTT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 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Inverse transformation: INTT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=0,1,…,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sz="2600" dirty="0" smtClean="0"/>
                  <a:t>NTT exists 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600" dirty="0" smtClean="0"/>
                  <a:t> is a prime,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a power of two and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bgerundetes Rechteck 8"/>
              <p:cNvSpPr/>
              <p:nvPr/>
            </p:nvSpPr>
            <p:spPr>
              <a:xfrm>
                <a:off x="2771800" y="5679134"/>
                <a:ext cx="2448272" cy="87729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Ring-LWE encryption: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7681 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Abgerundetes 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679134"/>
                <a:ext cx="2448272" cy="87729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miley 9"/>
          <p:cNvSpPr/>
          <p:nvPr/>
        </p:nvSpPr>
        <p:spPr>
          <a:xfrm>
            <a:off x="5401072" y="5846180"/>
            <a:ext cx="611088" cy="5431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 smtClean="0"/>
              <a:t>High-performance implementation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2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NTT for Lattice Crypto/Convolution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With the convolution theorem we can basically multiply two vectors/polynomials with the help of the NTT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NTT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NTT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NTT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Efficient algorithms known</a:t>
                </a:r>
              </a:p>
              <a:p>
                <a:pPr lvl="1"/>
                <a:endParaRPr lang="en-US" b="0" dirty="0"/>
              </a:p>
              <a:p>
                <a:pPr lvl="1"/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r>
                  <a:rPr lang="en-US" dirty="0" smtClean="0"/>
                  <a:t>Corresponds to multiplication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yet the polynomial ring we need for ideal lattice crypto</a:t>
                </a:r>
              </a:p>
              <a:p>
                <a:pPr lvl="1"/>
                <a:r>
                  <a:rPr lang="en-US" dirty="0" smtClean="0"/>
                  <a:t>We have to append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zeros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 smtClean="0"/>
                  <a:t> in order to multiply (and reduce later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2830" r="-1111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09.10.2012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2951820" y="3356992"/>
                <a:ext cx="9721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>
                          <a:latin typeface="Cambria Math"/>
                        </a:rPr>
                        <m:t>NTT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3356992"/>
                <a:ext cx="972108" cy="432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951820" y="3969060"/>
                <a:ext cx="9721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>
                          <a:latin typeface="Cambria Math"/>
                        </a:rPr>
                        <m:t>NTT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3969060"/>
                <a:ext cx="972108" cy="432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788024" y="3609020"/>
                <a:ext cx="972108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INTT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09020"/>
                <a:ext cx="972108" cy="4320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4211960" y="3717032"/>
                <a:ext cx="288032" cy="2518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717032"/>
                <a:ext cx="288032" cy="2518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9"/>
          <p:cNvCxnSpPr/>
          <p:nvPr/>
        </p:nvCxnSpPr>
        <p:spPr>
          <a:xfrm>
            <a:off x="2645786" y="3573016"/>
            <a:ext cx="3060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2661438" y="4191940"/>
            <a:ext cx="3060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4521226" y="3842953"/>
            <a:ext cx="252028" cy="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stCxn id="5" idx="3"/>
          </p:cNvCxnSpPr>
          <p:nvPr/>
        </p:nvCxnSpPr>
        <p:spPr>
          <a:xfrm>
            <a:off x="3923928" y="3573016"/>
            <a:ext cx="288032" cy="1800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6" idx="3"/>
          </p:cNvCxnSpPr>
          <p:nvPr/>
        </p:nvCxnSpPr>
        <p:spPr>
          <a:xfrm flipV="1">
            <a:off x="3923928" y="3933056"/>
            <a:ext cx="288032" cy="2520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760132" y="3840919"/>
            <a:ext cx="3060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374087" y="3394184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087" y="3394184"/>
                <a:ext cx="38023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2363969" y="400625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69" y="4006252"/>
                <a:ext cx="37702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6069148" y="3634320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148" y="3634320"/>
                <a:ext cx="35458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1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950" y="1647035"/>
            <a:ext cx="8324850" cy="2247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Wrapped/</a:t>
            </a:r>
            <a:r>
              <a:rPr lang="en-US" dirty="0" err="1" smtClean="0"/>
              <a:t>Negacyclic</a:t>
            </a:r>
            <a:r>
              <a:rPr lang="en-US" dirty="0" smtClean="0"/>
              <a:t> Convolution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9"/>
              <p:cNvSpPr>
                <a:spLocks noGrp="1"/>
              </p:cNvSpPr>
              <p:nvPr>
                <p:ph idx="1"/>
              </p:nvPr>
            </p:nvSpPr>
            <p:spPr>
              <a:xfrm>
                <a:off x="489744" y="4221087"/>
                <a:ext cx="7970688" cy="187931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Negative Wrapped Convolution: </a:t>
                </a:r>
                <a:r>
                  <a:rPr lang="en-US" dirty="0" smtClean="0"/>
                  <a:t>Polynomial multiplication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 have to multiply by powers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 but still have runtime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No appending of zeros – transform length is n</a:t>
                </a:r>
              </a:p>
              <a:p>
                <a:r>
                  <a:rPr lang="en-US" dirty="0" smtClean="0"/>
                  <a:t>Implicit polynomial reduction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Inhalts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744" y="4221087"/>
                <a:ext cx="7970688" cy="1879315"/>
              </a:xfrm>
              <a:blipFill rotWithShape="0">
                <a:blip r:embed="rId3"/>
                <a:stretch>
                  <a:fillRect l="-688" t="-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361949" y="1616241"/>
            <a:ext cx="8362915" cy="227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2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850" y="1559075"/>
            <a:ext cx="3176908" cy="479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Computation of the NTT (Textbook)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09.10.2012</a:t>
            </a:r>
            <a:endParaRPr lang="de-DE" dirty="0"/>
          </a:p>
        </p:txBody>
      </p:sp>
      <p:sp>
        <p:nvSpPr>
          <p:cNvPr id="24" name="Pfeil nach rechts 23"/>
          <p:cNvSpPr/>
          <p:nvPr/>
        </p:nvSpPr>
        <p:spPr>
          <a:xfrm>
            <a:off x="3779912" y="3090754"/>
            <a:ext cx="504056" cy="447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nhaltsplatzhalter 9"/>
              <p:cNvSpPr txBox="1">
                <a:spLocks/>
              </p:cNvSpPr>
              <p:nvPr/>
            </p:nvSpPr>
            <p:spPr>
              <a:xfrm>
                <a:off x="3695336" y="4941168"/>
                <a:ext cx="4896544" cy="13321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Bitreversal required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NTT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𝑏𝑜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Precomputation</a:t>
                </a:r>
                <a:r>
                  <a:rPr lang="en-US" dirty="0" smtClean="0"/>
                  <a:t> of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possible</a:t>
                </a:r>
              </a:p>
              <a:p>
                <a:r>
                  <a:rPr lang="en-US" dirty="0" smtClean="0"/>
                  <a:t>Arithmetic is basically multiplication and reduction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times)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5" name="Inhaltsplatzhalt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36" y="4941168"/>
                <a:ext cx="4896544" cy="1332148"/>
              </a:xfrm>
              <a:prstGeom prst="rect">
                <a:avLst/>
              </a:prstGeom>
              <a:blipFill rotWithShape="0">
                <a:blip r:embed="rId4"/>
                <a:stretch>
                  <a:fillRect l="-1121" t="-6881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fik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5433" y="1439145"/>
            <a:ext cx="4295125" cy="3358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9"/>
              <p:cNvSpPr txBox="1">
                <a:spLocks/>
              </p:cNvSpPr>
              <p:nvPr/>
            </p:nvSpPr>
            <p:spPr>
              <a:xfrm>
                <a:off x="4274987" y="4437112"/>
                <a:ext cx="1168313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Multiplication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Inhaltsplatzhalt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987" y="4437112"/>
                <a:ext cx="1168313" cy="432048"/>
              </a:xfrm>
              <a:prstGeom prst="rect">
                <a:avLst/>
              </a:prstGeom>
              <a:blipFill rotWithShape="0">
                <a:blip r:embed="rId7"/>
                <a:stretch>
                  <a:fillRect l="-521" t="-8451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/>
          <p:cNvCxnSpPr/>
          <p:nvPr/>
        </p:nvCxnSpPr>
        <p:spPr>
          <a:xfrm flipV="1">
            <a:off x="5220072" y="4241837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850437" y="3920853"/>
            <a:ext cx="161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twiddle factors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2627784" y="4105519"/>
            <a:ext cx="222653" cy="244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/>
              <a:t>High-performance</a:t>
            </a:r>
            <a:r>
              <a:rPr lang="en-US" b="1" dirty="0"/>
              <a:t> </a:t>
            </a:r>
            <a:r>
              <a:rPr lang="en-US" dirty="0"/>
              <a:t>implementation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theoretic</a:t>
            </a:r>
            <a:r>
              <a:rPr lang="de-DE" dirty="0"/>
              <a:t> </a:t>
            </a:r>
            <a:r>
              <a:rPr lang="de-DE" dirty="0" err="1"/>
              <a:t>transform</a:t>
            </a:r>
            <a:r>
              <a:rPr lang="de-DE" dirty="0"/>
              <a:t> (NTT)</a:t>
            </a:r>
          </a:p>
          <a:p>
            <a:pPr lvl="1"/>
            <a:r>
              <a:rPr lang="en-US" b="1" dirty="0"/>
              <a:t>Usage of the NTT for lattice-based crypto</a:t>
            </a:r>
          </a:p>
          <a:p>
            <a:pPr lvl="1"/>
            <a:r>
              <a:rPr lang="en-US" dirty="0"/>
              <a:t>Optimization of the NTT</a:t>
            </a:r>
          </a:p>
          <a:p>
            <a:pPr marL="457200" lvl="1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</a:t>
            </a:r>
            <a:r>
              <a:rPr lang="en-US" dirty="0" smtClean="0"/>
              <a:t>Ring-LWE Encryption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9632" y="1525122"/>
            <a:ext cx="6768752" cy="4831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bgerundetes Rechteck 7"/>
              <p:cNvSpPr/>
              <p:nvPr/>
            </p:nvSpPr>
            <p:spPr>
              <a:xfrm>
                <a:off x="4708891" y="5558185"/>
                <a:ext cx="2115573" cy="98072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cs typeface="Arial" charset="0"/>
                  </a:rPr>
                  <a:t>is transformed only once</a:t>
                </a:r>
                <a:endParaRPr lang="en-US" sz="20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Abgerundetes 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891" y="5558185"/>
                <a:ext cx="2115573" cy="980728"/>
              </a:xfrm>
              <a:prstGeom prst="roundRect">
                <a:avLst/>
              </a:prstGeom>
              <a:blipFill rotWithShape="0">
                <a:blip r:embed="rId3"/>
                <a:stretch>
                  <a:fillRect t="-3636" r="-142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bgerundetes Rechteck 8"/>
          <p:cNvSpPr/>
          <p:nvPr/>
        </p:nvSpPr>
        <p:spPr>
          <a:xfrm>
            <a:off x="4784595" y="2492896"/>
            <a:ext cx="2379693" cy="7325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Keys are stored in frequency domain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436096" y="4487831"/>
            <a:ext cx="3154775" cy="6061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Decryption it just one inverse transformation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Ring-LWE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35516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When looking at an ideal lattice-based schemes</a:t>
                </a:r>
              </a:p>
              <a:p>
                <a:pPr lvl="1"/>
                <a:r>
                  <a:rPr lang="en-US" dirty="0" smtClean="0"/>
                  <a:t>Search for </a:t>
                </a:r>
                <a:r>
                  <a:rPr lang="en-US" b="1" dirty="0" smtClean="0"/>
                  <a:t>constants</a:t>
                </a:r>
                <a:r>
                  <a:rPr lang="en-US" dirty="0" smtClean="0"/>
                  <a:t> that can be stored in NTT domain</a:t>
                </a:r>
              </a:p>
              <a:p>
                <a:pPr lvl="1"/>
                <a:r>
                  <a:rPr lang="en-US" dirty="0" smtClean="0"/>
                  <a:t>Search for coefficients that are used </a:t>
                </a:r>
                <a:r>
                  <a:rPr lang="en-US" b="1" dirty="0" smtClean="0"/>
                  <a:t>multiple times</a:t>
                </a:r>
              </a:p>
              <a:p>
                <a:pPr lvl="1"/>
                <a:r>
                  <a:rPr lang="en-US" dirty="0" smtClean="0"/>
                  <a:t>Use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NTT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NTT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b="1" i="1" dirty="0" smtClean="0"/>
                  <a:t>a</a:t>
                </a:r>
                <a:r>
                  <a:rPr lang="en-US" dirty="0" smtClean="0"/>
                  <a:t>)+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NTT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b="1" i="1" dirty="0" smtClean="0"/>
                  <a:t>b</a:t>
                </a:r>
                <a:r>
                  <a:rPr lang="en-US" dirty="0" smtClean="0"/>
                  <a:t>))=</a:t>
                </a:r>
                <a:r>
                  <a:rPr lang="en-US" b="1" i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i="1" dirty="0" err="1" smtClean="0"/>
                  <a:t>b</a:t>
                </a:r>
                <a:endParaRPr lang="en-US" b="1" i="1" dirty="0" smtClean="0"/>
              </a:p>
              <a:p>
                <a:pPr lvl="1"/>
                <a:endParaRPr lang="en-US" b="1" i="1" dirty="0"/>
              </a:p>
              <a:p>
                <a:r>
                  <a:rPr lang="en-US" dirty="0" smtClean="0"/>
                  <a:t>When not to use the NTT</a:t>
                </a:r>
              </a:p>
              <a:p>
                <a:pPr lvl="1"/>
                <a:r>
                  <a:rPr lang="en-US" dirty="0" smtClean="0"/>
                  <a:t>Polynomials are </a:t>
                </a:r>
                <a:r>
                  <a:rPr lang="en-US" b="1" dirty="0" smtClean="0"/>
                  <a:t>extremely sparse </a:t>
                </a:r>
                <a:r>
                  <a:rPr lang="en-US" dirty="0" smtClean="0"/>
                  <a:t>(at some point schoolbook approach is better)</a:t>
                </a:r>
              </a:p>
              <a:p>
                <a:pPr lvl="1"/>
                <a:r>
                  <a:rPr lang="en-US" dirty="0" smtClean="0"/>
                  <a:t>When key storage should be minimized – transformed Gaussian-distributed polynomial is more or less uniform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355160" cy="4525963"/>
              </a:xfrm>
              <a:blipFill rotWithShape="0">
                <a:blip r:embed="rId2"/>
                <a:stretch>
                  <a:fillRect l="-1243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/>
              <a:t>High-performance</a:t>
            </a:r>
            <a:r>
              <a:rPr lang="en-US" b="1" dirty="0"/>
              <a:t> </a:t>
            </a:r>
            <a:r>
              <a:rPr lang="en-US" dirty="0"/>
              <a:t>implementation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theoretic</a:t>
            </a:r>
            <a:r>
              <a:rPr lang="de-DE" dirty="0"/>
              <a:t> </a:t>
            </a:r>
            <a:r>
              <a:rPr lang="de-DE" dirty="0" err="1"/>
              <a:t>transform</a:t>
            </a:r>
            <a:r>
              <a:rPr lang="de-DE" dirty="0"/>
              <a:t> (NTT)</a:t>
            </a:r>
          </a:p>
          <a:p>
            <a:pPr lvl="1"/>
            <a:r>
              <a:rPr lang="en-US" dirty="0"/>
              <a:t>Usage of the NTT for lattice-based crypto</a:t>
            </a:r>
          </a:p>
          <a:p>
            <a:pPr lvl="1"/>
            <a:r>
              <a:rPr lang="en-US" b="1" dirty="0"/>
              <a:t>Optimization of the NTT</a:t>
            </a:r>
          </a:p>
          <a:p>
            <a:pPr marL="457200" lvl="1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NTT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347048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Removal of expensive “helper” functions</a:t>
                </a:r>
              </a:p>
              <a:p>
                <a:r>
                  <a:rPr lang="en-US" u="sng" dirty="0" smtClean="0"/>
                  <a:t>Problem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dirty="0" smtClean="0"/>
                  <a:t>Permutation (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Bitrev</a:t>
                </a:r>
                <a:r>
                  <a:rPr lang="en-US" dirty="0" smtClean="0"/>
                  <a:t>) of polynomial is expensive</a:t>
                </a:r>
              </a:p>
              <a:p>
                <a:pPr lvl="1"/>
                <a:r>
                  <a:rPr lang="en-US" dirty="0" smtClean="0"/>
                  <a:t>“Standard”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NTT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 requires bitreversed input and produces naturally ordered output</a:t>
                </a:r>
              </a:p>
              <a:p>
                <a:pPr lvl="1"/>
                <a:r>
                  <a:rPr lang="en-US" dirty="0" smtClean="0"/>
                  <a:t>Bitreversal before each forward or inverse NTT</a:t>
                </a:r>
                <a:endParaRPr lang="en-US" dirty="0"/>
              </a:p>
              <a:p>
                <a:pPr lvl="1"/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u="sng" dirty="0" smtClean="0"/>
                  <a:t>Solution</a:t>
                </a:r>
                <a:r>
                  <a:rPr lang="en-US" dirty="0" smtClean="0"/>
                  <a:t>: NTT algorithm can be written as</a:t>
                </a:r>
              </a:p>
              <a:p>
                <a:pPr lvl="1"/>
                <a:r>
                  <a:rPr lang="en-US" b="0" dirty="0" smtClean="0"/>
                  <a:t>Natural to bitreversed for forward: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Bitreversed to natural for inverse: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NTT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No bitreversal necessary </a:t>
                </a:r>
                <a:r>
                  <a:rPr lang="en-US" dirty="0" smtClean="0"/>
                  <a:t>anymore: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INTT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𝑛𝑜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NTT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NTT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347048" cy="4525963"/>
              </a:xfrm>
              <a:blipFill rotWithShape="0">
                <a:blip r:embed="rId2"/>
                <a:stretch>
                  <a:fillRect l="-1441" t="-1887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6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NTT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Removal of expensive “helper” functions</a:t>
                </a:r>
              </a:p>
              <a:p>
                <a:r>
                  <a:rPr lang="en-US" u="sng" dirty="0" smtClean="0"/>
                  <a:t>Problem</a:t>
                </a:r>
                <a:r>
                  <a:rPr lang="en-US" dirty="0" smtClean="0"/>
                  <a:t>: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/>
                  <a:t>Multiplication by scalar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in inverse transformation is expensive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Solution:</a:t>
                </a:r>
                <a:r>
                  <a:rPr lang="en-US" dirty="0" smtClean="0"/>
                  <a:t> In lattice-based crypto we usually multiply by </a:t>
                </a:r>
                <a:r>
                  <a:rPr lang="en-US" dirty="0" err="1" smtClean="0"/>
                  <a:t>pretransformed</a:t>
                </a:r>
                <a:r>
                  <a:rPr lang="en-US" dirty="0" smtClean="0"/>
                  <a:t> constants (e.g.,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into these constants</a:t>
                </a:r>
              </a:p>
              <a:p>
                <a:pPr lvl="1"/>
                <a:r>
                  <a:rPr lang="en-US" dirty="0" smtClean="0"/>
                  <a:t>Multiplication by scalar does not change much as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NTT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NTT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291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0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NTT Computation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Removal of expensive “helper” functions</a:t>
                </a:r>
              </a:p>
              <a:p>
                <a:r>
                  <a:rPr lang="en-US" u="sng" dirty="0" smtClean="0"/>
                  <a:t>Problem</a:t>
                </a:r>
                <a:r>
                  <a:rPr lang="en-US" dirty="0" smtClean="0"/>
                  <a:t>: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/>
                  <a:t>Multiplication by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PowMul</a:t>
                </a:r>
                <a:r>
                  <a:rPr lang="en-US" dirty="0" smtClean="0"/>
                  <a:t>) is expensive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Solution:</a:t>
                </a:r>
                <a:r>
                  <a:rPr lang="en-US" dirty="0" smtClean="0"/>
                  <a:t> Merge powers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into twiddle factors</a:t>
                </a:r>
              </a:p>
              <a:p>
                <a:pPr lvl="1"/>
                <a:r>
                  <a:rPr lang="en-US" dirty="0" smtClean="0"/>
                  <a:t>Only possible with forward transformation and current butterfly (see next picture)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8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Implementation of Lattices?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</a:t>
            </a:r>
            <a:r>
              <a:rPr lang="en-US" dirty="0"/>
              <a:t>focus on lattice-based cryptography?</a:t>
            </a:r>
          </a:p>
          <a:p>
            <a:pPr lvl="1"/>
            <a:r>
              <a:rPr lang="en-US" dirty="0" smtClean="0"/>
              <a:t>We can </a:t>
            </a:r>
            <a:r>
              <a:rPr lang="en-US" dirty="0"/>
              <a:t>get </a:t>
            </a:r>
            <a:r>
              <a:rPr lang="en-US" u="sng" dirty="0"/>
              <a:t>signatures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u="sng" dirty="0"/>
              <a:t>public key encryption </a:t>
            </a:r>
            <a:r>
              <a:rPr lang="en-US" dirty="0"/>
              <a:t>out of </a:t>
            </a:r>
            <a:r>
              <a:rPr lang="en-US" dirty="0" smtClean="0"/>
              <a:t>lattices </a:t>
            </a:r>
            <a:r>
              <a:rPr lang="en-US" b="1" dirty="0" smtClean="0"/>
              <a:t>and</a:t>
            </a:r>
            <a:r>
              <a:rPr lang="en-US" dirty="0" smtClean="0"/>
              <a:t> also more (</a:t>
            </a:r>
            <a:r>
              <a:rPr lang="en-US" u="sng" dirty="0" smtClean="0"/>
              <a:t>IBE, FHE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 lot of development on theory side; schemes are getting better and better</a:t>
            </a:r>
            <a:endParaRPr lang="en-US" dirty="0"/>
          </a:p>
          <a:p>
            <a:pPr lvl="1"/>
            <a:r>
              <a:rPr lang="en-US" dirty="0" smtClean="0"/>
              <a:t>Implementation of lattices is a young field; only done for 3-4 years now (except for NTRU)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547668"/>
            <a:ext cx="7165733" cy="179231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7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NTT Computation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384180"/>
            <a:ext cx="6122223" cy="405832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971600" y="5442501"/>
                <a:ext cx="7272808" cy="824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Combines all tricks for forward transformation</a:t>
                </a:r>
              </a:p>
              <a:p>
                <a:r>
                  <a:rPr lang="en-US" dirty="0" smtClean="0"/>
                  <a:t>We cannot merge powers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; We have to multiply after transformation is finished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42501"/>
                <a:ext cx="7272808" cy="824955"/>
              </a:xfrm>
              <a:prstGeom prst="rect">
                <a:avLst/>
              </a:prstGeom>
              <a:blipFill rotWithShape="0">
                <a:blip r:embed="rId4"/>
                <a:stretch>
                  <a:fillRect l="-503" t="-10370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NTT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871460"/>
                <a:ext cx="8229600" cy="125470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Usage of Gentlemen-Sande (GS) butterfly instead of Cooley-</a:t>
                </a:r>
                <a:r>
                  <a:rPr lang="en-US" dirty="0" err="1" smtClean="0"/>
                  <a:t>Tukey</a:t>
                </a:r>
                <a:r>
                  <a:rPr lang="en-US" dirty="0" smtClean="0"/>
                  <a:t> (CT) allows merging of inverse multiplication by powers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871460"/>
                <a:ext cx="8229600" cy="1254703"/>
              </a:xfrm>
              <a:blipFill rotWithShape="0">
                <a:blip r:embed="rId2"/>
                <a:stretch>
                  <a:fillRect l="-815" t="-825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626155"/>
            <a:ext cx="8749233" cy="3036788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524000" y="6356350"/>
            <a:ext cx="5760640" cy="26305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Code will be </a:t>
            </a:r>
            <a:r>
              <a:rPr lang="en-US" dirty="0"/>
              <a:t>made available: https://www.sha.rub.de/research/projects/lattice/</a:t>
            </a:r>
          </a:p>
        </p:txBody>
      </p:sp>
    </p:spTree>
    <p:extLst>
      <p:ext uri="{BB962C8B-B14F-4D97-AF65-F5344CB8AC3E}">
        <p14:creationId xmlns:p14="http://schemas.microsoft.com/office/powerpoint/2010/main" val="35743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NTT Computation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984" y="4797152"/>
            <a:ext cx="7396376" cy="1296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save several steps compared to straightforward approach</a:t>
            </a:r>
          </a:p>
          <a:p>
            <a:r>
              <a:rPr lang="en-US" dirty="0" smtClean="0"/>
              <a:t>Almost no additional costs (if we store twiddle factors)</a:t>
            </a:r>
          </a:p>
          <a:p>
            <a:pPr lvl="1"/>
            <a:r>
              <a:rPr lang="en-US" dirty="0" smtClean="0"/>
              <a:t>No multiplication by one in first stage anymore</a:t>
            </a:r>
          </a:p>
          <a:p>
            <a:pPr lvl="1"/>
            <a:r>
              <a:rPr lang="en-US" dirty="0" smtClean="0"/>
              <a:t>Can be mitigated by using lookup tables if coefficients for </a:t>
            </a:r>
            <a:r>
              <a:rPr lang="en-US" b="1" i="1" dirty="0" smtClean="0"/>
              <a:t>e</a:t>
            </a:r>
            <a:r>
              <a:rPr lang="en-US" dirty="0" smtClean="0"/>
              <a:t> are small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05.06.2015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568" y="1647825"/>
            <a:ext cx="7657678" cy="27824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5976" y="23488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r>
              <a:rPr lang="en-US" sz="2000" b="1" dirty="0" smtClean="0">
                <a:cs typeface="Arial" charset="0"/>
              </a:rPr>
              <a:t>textbook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55976" y="37461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eaLnBrk="1" hangingPunct="1"/>
            <a:r>
              <a:rPr lang="en-US" sz="2000" b="1" dirty="0" smtClean="0">
                <a:cs typeface="Arial" charset="0"/>
              </a:rPr>
              <a:t>Our work (*)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1940011" y="6308502"/>
            <a:ext cx="5328592" cy="549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(*) FFT people probably know most of these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NTT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491064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How to make the core operation fast</a:t>
                </a:r>
              </a:p>
              <a:p>
                <a:r>
                  <a:rPr lang="en-US" dirty="0" smtClean="0"/>
                  <a:t>Address generation for NTT is cheap and well researched (see FFT)</a:t>
                </a:r>
              </a:p>
              <a:p>
                <a:r>
                  <a:rPr lang="en-US" dirty="0" smtClean="0"/>
                  <a:t>The only expensive computation is the butterfly, which boils down to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multiplication</a:t>
                </a:r>
              </a:p>
              <a:p>
                <a:pPr lvl="1"/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modulo reduction</a:t>
                </a:r>
              </a:p>
              <a:p>
                <a:pPr lvl="1"/>
                <a:r>
                  <a:rPr lang="en-US" dirty="0" smtClean="0"/>
                  <a:t>two additions or subtractions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Implementation of the butterfly depends on target architecture</a:t>
                </a:r>
              </a:p>
              <a:p>
                <a:pPr lvl="1"/>
                <a:r>
                  <a:rPr lang="en-US" dirty="0" smtClean="0"/>
                  <a:t>General methods like Montgomery or Barret reduction</a:t>
                </a:r>
                <a:endParaRPr lang="en-US" dirty="0"/>
              </a:p>
              <a:p>
                <a:pPr lvl="1"/>
                <a:r>
                  <a:rPr lang="en-US" dirty="0" smtClean="0"/>
                  <a:t>Reductions that depend on special primes like </a:t>
                </a:r>
                <a:r>
                  <a:rPr lang="en-US" dirty="0" err="1" smtClean="0"/>
                  <a:t>Solinas</a:t>
                </a:r>
                <a:r>
                  <a:rPr lang="en-US" dirty="0" smtClean="0"/>
                  <a:t> primes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491064" cy="4525963"/>
              </a:xfrm>
              <a:blipFill rotWithShape="0">
                <a:blip r:embed="rId2"/>
                <a:stretch>
                  <a:fillRect l="-1221" t="-2291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3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Ring-LWE Encryption on </a:t>
            </a:r>
            <a:r>
              <a:rPr lang="en-US" dirty="0" err="1" smtClean="0"/>
              <a:t>ATXmega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2160" y="1893615"/>
            <a:ext cx="2530624" cy="311956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Moderate performance impact of larger parameter set</a:t>
            </a:r>
          </a:p>
          <a:p>
            <a:r>
              <a:rPr lang="en-US" dirty="0" smtClean="0"/>
              <a:t>Very fast decryption</a:t>
            </a:r>
          </a:p>
          <a:p>
            <a:r>
              <a:rPr lang="en-US" dirty="0" smtClean="0"/>
              <a:t>Some pitfalls in practice (only CPA and decryption errors)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809" y="1745132"/>
            <a:ext cx="5198343" cy="43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Ring-LWE Encryption on </a:t>
            </a:r>
            <a:r>
              <a:rPr lang="en-US" dirty="0" err="1"/>
              <a:t>ATXmega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45</a:t>
            </a:fld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827584" y="5199608"/>
            <a:ext cx="1589170" cy="7785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Schoolbook was 12 million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89022" y="6158911"/>
            <a:ext cx="6467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[POG15] High-Performance </a:t>
            </a:r>
            <a:r>
              <a:rPr lang="en-US" sz="1100" dirty="0"/>
              <a:t>Ideal </a:t>
            </a:r>
            <a:r>
              <a:rPr lang="en-US" sz="1100" dirty="0" smtClean="0"/>
              <a:t>Lattice-Based Cryptography </a:t>
            </a:r>
            <a:r>
              <a:rPr lang="en-US" sz="1100" dirty="0"/>
              <a:t>on 8-bit </a:t>
            </a:r>
            <a:r>
              <a:rPr lang="en-US" sz="1100" dirty="0" err="1"/>
              <a:t>ATxmega</a:t>
            </a:r>
            <a:r>
              <a:rPr lang="en-US" sz="1100" dirty="0"/>
              <a:t> </a:t>
            </a:r>
            <a:r>
              <a:rPr lang="en-US" sz="1100" dirty="0" smtClean="0"/>
              <a:t>Microcontrollers, </a:t>
            </a:r>
          </a:p>
          <a:p>
            <a:r>
              <a:rPr lang="en-US" sz="1100" dirty="0" smtClean="0"/>
              <a:t>Thomas </a:t>
            </a:r>
            <a:r>
              <a:rPr lang="en-US" sz="1100" dirty="0" err="1" smtClean="0"/>
              <a:t>Pöppelmann</a:t>
            </a:r>
            <a:r>
              <a:rPr lang="en-US" sz="1100" dirty="0"/>
              <a:t>, Tobias Oder, and Tim </a:t>
            </a:r>
            <a:r>
              <a:rPr lang="en-US" sz="1100" dirty="0" err="1" smtClean="0"/>
              <a:t>Güneysu</a:t>
            </a:r>
            <a:r>
              <a:rPr lang="en-US" sz="1100" dirty="0" smtClean="0"/>
              <a:t>, to appear in Latincrypt’15</a:t>
            </a:r>
            <a:endParaRPr lang="en-US" sz="11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2987759" y="5179874"/>
            <a:ext cx="1589170" cy="7785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Code size is not increased much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5147934" y="5182975"/>
            <a:ext cx="1589170" cy="7785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Sampler is the bottleneck now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38246"/>
            <a:ext cx="8064896" cy="33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Ring-LWE Encryption on </a:t>
            </a:r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1628800"/>
            <a:ext cx="7149507" cy="4320480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7519334" y="1988840"/>
            <a:ext cx="1589170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charset="0"/>
              </a:rPr>
              <a:t>NTT is very fast but still quite small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7519334" y="3356992"/>
            <a:ext cx="1594164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cs typeface="Arial" charset="0"/>
              </a:rPr>
              <a:t>Lots of improvement since [GFS+12]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Cryptanalysis</a:t>
            </a:r>
          </a:p>
          <a:p>
            <a:r>
              <a:rPr lang="en-US" dirty="0" smtClean="0"/>
              <a:t>Protection against all forms of side channels (timing, power, EM)</a:t>
            </a:r>
          </a:p>
          <a:p>
            <a:r>
              <a:rPr lang="en-US" dirty="0" smtClean="0"/>
              <a:t>Another look at original NTRU</a:t>
            </a:r>
          </a:p>
          <a:p>
            <a:r>
              <a:rPr lang="en-US" dirty="0" smtClean="0"/>
              <a:t>Performance improvements</a:t>
            </a:r>
          </a:p>
          <a:p>
            <a:pPr lvl="1"/>
            <a:r>
              <a:rPr lang="en-US" dirty="0" smtClean="0"/>
              <a:t>Talk to signal processing people over the efficient implementation of the NTT</a:t>
            </a:r>
          </a:p>
          <a:p>
            <a:pPr lvl="1"/>
            <a:r>
              <a:rPr lang="en-US" dirty="0" smtClean="0"/>
              <a:t>Evaluate more algorithms for polynomial multiplication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6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96" y="3950637"/>
            <a:ext cx="4914900" cy="10625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 Cryptanalysis with Side-Channel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9423" y="2236093"/>
            <a:ext cx="1882552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SPA on RSA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48</a:t>
            </a:fld>
            <a:endParaRPr lang="de-DE"/>
          </a:p>
        </p:txBody>
      </p:sp>
      <p:pic>
        <p:nvPicPr>
          <p:cNvPr id="2052" name="Picture 4" descr="http://m.eet.com/media/1109840/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825"/>
            <a:ext cx="5791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6553200" y="4143998"/>
            <a:ext cx="2590800" cy="922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SPA on Sampler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(obviously not measured)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92866" y="5302949"/>
                <a:ext cx="72448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RLWE: </a:t>
                </a:r>
                <a:r>
                  <a:rPr lang="en-US" dirty="0" smtClean="0"/>
                  <a:t>You are given </a:t>
                </a:r>
                <a:r>
                  <a:rPr lang="en-US" b="1" dirty="0" smtClean="0"/>
                  <a:t>(a,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 smtClean="0"/>
                  <a:t>) and you have to find </a:t>
                </a:r>
                <a:r>
                  <a:rPr lang="en-US" b="1" i="1" dirty="0" smtClean="0"/>
                  <a:t>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we recover </a:t>
                </a:r>
                <a:r>
                  <a:rPr lang="en-US" b="1" i="1" dirty="0" smtClean="0"/>
                  <a:t>e</a:t>
                </a:r>
                <a:r>
                  <a:rPr lang="en-US" dirty="0" smtClean="0"/>
                  <a:t> or </a:t>
                </a:r>
                <a:r>
                  <a:rPr lang="en-US" b="1" i="1" dirty="0" smtClean="0"/>
                  <a:t>s</a:t>
                </a:r>
                <a:r>
                  <a:rPr lang="en-US" dirty="0" smtClean="0"/>
                  <a:t> faster if we have additional information on </a:t>
                </a:r>
                <a:r>
                  <a:rPr lang="en-US" b="1" i="1" dirty="0" smtClean="0"/>
                  <a:t>e </a:t>
                </a:r>
                <a:r>
                  <a:rPr lang="en-US" dirty="0" smtClean="0"/>
                  <a:t>(or </a:t>
                </a:r>
                <a:r>
                  <a:rPr lang="en-US" b="1" i="1" dirty="0" smtClean="0"/>
                  <a:t>s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6" y="5302949"/>
                <a:ext cx="724486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0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729757" y="4627138"/>
                <a:ext cx="446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7" y="4627138"/>
                <a:ext cx="44666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34980" y="4605400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80" y="4605400"/>
                <a:ext cx="45198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3432330" y="4627138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30" y="4627138"/>
                <a:ext cx="45198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4214592" y="4643153"/>
                <a:ext cx="451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92" y="4643153"/>
                <a:ext cx="4519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nhaltsplatzhalter 2"/>
          <p:cNvSpPr txBox="1">
            <a:spLocks/>
          </p:cNvSpPr>
          <p:nvPr/>
        </p:nvSpPr>
        <p:spPr>
          <a:xfrm>
            <a:off x="729757" y="3921037"/>
            <a:ext cx="830365" cy="4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small</a:t>
            </a:r>
            <a:endParaRPr lang="en-US" sz="200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1919112" y="3921037"/>
            <a:ext cx="830365" cy="4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large</a:t>
            </a:r>
            <a:endParaRPr lang="en-US" sz="2000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243138" y="3911443"/>
            <a:ext cx="830365" cy="4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zero</a:t>
            </a:r>
            <a:endParaRPr lang="en-US" sz="2000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4151981" y="3921037"/>
            <a:ext cx="830365" cy="4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small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62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001" y="980729"/>
            <a:ext cx="6980312" cy="792088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Lattice-Based Cryptography on Embedded Devices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9773" y="1916832"/>
            <a:ext cx="7762627" cy="504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Summer school on </a:t>
            </a:r>
            <a:r>
              <a:rPr lang="en-US" dirty="0"/>
              <a:t>real-world crypto and privacy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4509120"/>
            <a:ext cx="7849245" cy="792088"/>
          </a:xfrm>
          <a:prstGeom prst="rect">
            <a:avLst/>
          </a:prstGeom>
          <a:solidFill>
            <a:srgbClr val="FFFFFF">
              <a:alpha val="5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spcBef>
                <a:spcPts val="3063"/>
              </a:spcBef>
              <a:buClrTx/>
              <a:buFontTx/>
              <a:buNone/>
            </a:pPr>
            <a:r>
              <a:rPr lang="en-US" sz="4400" b="1" dirty="0" smtClean="0">
                <a:latin typeface="Calibri" pitchFamily="32" charset="0"/>
              </a:rPr>
              <a:t>Questions?</a:t>
            </a:r>
            <a:endParaRPr lang="en-US" sz="6000" b="1" dirty="0">
              <a:latin typeface="Calibri" pitchFamily="32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560" y="5445224"/>
            <a:ext cx="7849245" cy="1080120"/>
          </a:xfrm>
          <a:prstGeom prst="rect">
            <a:avLst/>
          </a:prstGeom>
          <a:solidFill>
            <a:srgbClr val="FFFFFF">
              <a:alpha val="5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algn="ctr">
              <a:spcBef>
                <a:spcPts val="3063"/>
              </a:spcBef>
              <a:buClrTx/>
              <a:buFontTx/>
              <a:buNone/>
            </a:pPr>
            <a:r>
              <a:rPr lang="en-US" b="1" dirty="0">
                <a:latin typeface="Calibri" pitchFamily="32" charset="0"/>
              </a:rPr>
              <a:t>Code</a:t>
            </a:r>
            <a:r>
              <a:rPr lang="en-US" b="1" dirty="0" smtClean="0">
                <a:latin typeface="Calibri" pitchFamily="32" charset="0"/>
              </a:rPr>
              <a:t>: </a:t>
            </a:r>
            <a:r>
              <a:rPr lang="en-US" b="1" dirty="0" smtClean="0">
                <a:latin typeface="Calibri" pitchFamily="32" charset="0"/>
                <a:hlinkClick r:id="rId3"/>
              </a:rPr>
              <a:t>https</a:t>
            </a:r>
            <a:r>
              <a:rPr lang="en-US" b="1" dirty="0">
                <a:latin typeface="Calibri" pitchFamily="32" charset="0"/>
                <a:hlinkClick r:id="rId3"/>
              </a:rPr>
              <a:t>://</a:t>
            </a:r>
            <a:r>
              <a:rPr lang="en-US" b="1" dirty="0" smtClean="0">
                <a:latin typeface="Calibri" pitchFamily="32" charset="0"/>
                <a:hlinkClick r:id="rId3"/>
              </a:rPr>
              <a:t>www.sha.rub.de/research/projects/lattice/</a:t>
            </a:r>
            <a:endParaRPr lang="en-US" b="1" dirty="0">
              <a:latin typeface="Calibri" pitchFamily="32" charset="0"/>
            </a:endParaRPr>
          </a:p>
          <a:p>
            <a:pPr algn="ctr">
              <a:spcBef>
                <a:spcPts val="3063"/>
              </a:spcBef>
              <a:buClrTx/>
              <a:buFontTx/>
              <a:buNone/>
            </a:pPr>
            <a:r>
              <a:rPr lang="en-US" b="1" dirty="0" smtClean="0">
                <a:latin typeface="Calibri" pitchFamily="32" charset="0"/>
              </a:rPr>
              <a:t>Thanks to Tobias Oder and Tim </a:t>
            </a:r>
            <a:r>
              <a:rPr lang="en-US" b="1" dirty="0" err="1" smtClean="0">
                <a:latin typeface="Calibri" pitchFamily="32" charset="0"/>
              </a:rPr>
              <a:t>Güneysu</a:t>
            </a:r>
            <a:r>
              <a:rPr lang="en-US" b="1" dirty="0" smtClean="0">
                <a:latin typeface="Calibri" pitchFamily="32" charset="0"/>
              </a:rPr>
              <a:t>  </a:t>
            </a:r>
            <a:endParaRPr lang="en-US" b="1" dirty="0"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Conditions that have to be met for implementation</a:t>
            </a:r>
          </a:p>
          <a:p>
            <a:pPr lvl="1"/>
            <a:r>
              <a:rPr lang="en-US" u="sng" dirty="0" smtClean="0"/>
              <a:t>Parameters, parameters, parameters</a:t>
            </a:r>
          </a:p>
          <a:p>
            <a:pPr lvl="1"/>
            <a:r>
              <a:rPr lang="en-US" dirty="0" smtClean="0"/>
              <a:t>Security level should be known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the goals?</a:t>
            </a:r>
          </a:p>
          <a:p>
            <a:pPr lvl="1"/>
            <a:r>
              <a:rPr lang="en-US" dirty="0" smtClean="0"/>
              <a:t>Throughput, latency, and power/energy</a:t>
            </a:r>
          </a:p>
          <a:p>
            <a:pPr lvl="1"/>
            <a:r>
              <a:rPr lang="en-US" dirty="0" smtClean="0"/>
              <a:t>Code size/area (drives costs)</a:t>
            </a:r>
          </a:p>
          <a:p>
            <a:pPr lvl="1"/>
            <a:r>
              <a:rPr lang="en-US" dirty="0" smtClean="0"/>
              <a:t>Small key, </a:t>
            </a:r>
            <a:r>
              <a:rPr lang="en-US" dirty="0" err="1" smtClean="0"/>
              <a:t>ciphertext</a:t>
            </a:r>
            <a:r>
              <a:rPr lang="en-US" dirty="0" smtClean="0"/>
              <a:t>, and signature size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Cross-disciplinary </a:t>
            </a:r>
            <a:r>
              <a:rPr lang="en-US" dirty="0"/>
              <a:t>work and interaction </a:t>
            </a:r>
            <a:r>
              <a:rPr lang="en-US" dirty="0" smtClean="0"/>
              <a:t>between engineers </a:t>
            </a:r>
            <a:r>
              <a:rPr lang="en-US" dirty="0"/>
              <a:t>and </a:t>
            </a:r>
            <a:r>
              <a:rPr lang="en-US" dirty="0" smtClean="0"/>
              <a:t>cryptographers required</a:t>
            </a:r>
            <a:endParaRPr lang="en-US" dirty="0"/>
          </a:p>
          <a:p>
            <a:pPr lvl="1"/>
            <a:r>
              <a:rPr lang="en-US" dirty="0" smtClean="0"/>
              <a:t>Parameter </a:t>
            </a:r>
            <a:r>
              <a:rPr lang="en-US" dirty="0"/>
              <a:t>selection </a:t>
            </a:r>
            <a:r>
              <a:rPr lang="en-US" dirty="0" smtClean="0"/>
              <a:t>and design decisions can </a:t>
            </a:r>
            <a:r>
              <a:rPr lang="en-US" dirty="0"/>
              <a:t>make schemes more </a:t>
            </a:r>
            <a:r>
              <a:rPr lang="en-US" dirty="0" smtClean="0"/>
              <a:t>efficient </a:t>
            </a:r>
            <a:r>
              <a:rPr lang="en-US" dirty="0"/>
              <a:t>but </a:t>
            </a:r>
            <a:r>
              <a:rPr lang="en-US" dirty="0" smtClean="0"/>
              <a:t>also weaker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Ideal or not </a:t>
            </a:r>
            <a:r>
              <a:rPr lang="en-US" dirty="0"/>
              <a:t>I</a:t>
            </a:r>
            <a:r>
              <a:rPr lang="en-US" dirty="0" smtClean="0"/>
              <a:t>deal?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67544" y="2900387"/>
            <a:ext cx="4040188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Random Lattices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3540149"/>
                <a:ext cx="4040188" cy="1977083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smtClean="0"/>
                  <a:t>Operations on large matrices (e.g., 532x840)</a:t>
                </a:r>
              </a:p>
              <a:p>
                <a:r>
                  <a:rPr lang="en-US" sz="1600" dirty="0" smtClean="0"/>
                  <a:t>Mostly matrix-vector multiplication modulo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Large public keys (</a:t>
                </a:r>
                <a:r>
                  <a:rPr lang="en-US" sz="1600" dirty="0"/>
                  <a:t>e.g., </a:t>
                </a:r>
                <a:r>
                  <a:rPr lang="en-US" sz="1600" dirty="0" smtClean="0"/>
                  <a:t>532x840 matrix)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3540149"/>
                <a:ext cx="4040188" cy="1977083"/>
              </a:xfrm>
              <a:blipFill rotWithShape="0">
                <a:blip r:embed="rId3"/>
                <a:stretch>
                  <a:fillRect l="-604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4645025" y="2900387"/>
            <a:ext cx="4041775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Ideal Lattices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3540149"/>
                <a:ext cx="4041775" cy="1617043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 smtClean="0"/>
                  <a:t>Operations on polynomials with 256 or 512 coefficients</a:t>
                </a:r>
              </a:p>
              <a:p>
                <a:r>
                  <a:rPr lang="en-US" sz="1600" dirty="0" smtClean="0"/>
                  <a:t>Mostly polynomial multiplication modulo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Public keys are one (or two) polynomials with 256 or 512 coefficients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3540149"/>
                <a:ext cx="4041775" cy="1617043"/>
              </a:xfrm>
              <a:blipFill rotWithShape="0">
                <a:blip r:embed="rId4"/>
                <a:stretch>
                  <a:fillRect l="-603" t="-1132" b="-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6</a:t>
            </a:fld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82588" y="1628801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Two important lines of research: </a:t>
            </a:r>
            <a:r>
              <a:rPr lang="en-US" dirty="0" smtClean="0"/>
              <a:t>random</a:t>
            </a:r>
            <a:r>
              <a:rPr lang="en-US" b="0" dirty="0" smtClean="0"/>
              <a:t> lattices and </a:t>
            </a:r>
            <a:r>
              <a:rPr lang="en-US" dirty="0" smtClean="0"/>
              <a:t>ideal</a:t>
            </a:r>
            <a:r>
              <a:rPr lang="en-US" b="0" dirty="0" smtClean="0"/>
              <a:t> lattices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Big impact on implementation (theory not that much)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Security for random lattices is better understood (ideal lattices are more structured)</a:t>
            </a:r>
            <a:endParaRPr lang="en-US" b="0" dirty="0"/>
          </a:p>
        </p:txBody>
      </p:sp>
      <p:sp>
        <p:nvSpPr>
          <p:cNvPr id="9" name="Rechteck 8"/>
          <p:cNvSpPr/>
          <p:nvPr/>
        </p:nvSpPr>
        <p:spPr>
          <a:xfrm>
            <a:off x="1748958" y="5013176"/>
            <a:ext cx="70575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873165" y="5294207"/>
            <a:ext cx="114659" cy="668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zieren 12"/>
          <p:cNvSpPr/>
          <p:nvPr/>
        </p:nvSpPr>
        <p:spPr>
          <a:xfrm>
            <a:off x="2523358" y="5460849"/>
            <a:ext cx="288032" cy="335062"/>
          </a:xfrm>
          <a:prstGeom prst="mathMultiply">
            <a:avLst>
              <a:gd name="adj1" fmla="val 11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580112" y="5592806"/>
            <a:ext cx="936104" cy="8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6935470" y="5592806"/>
            <a:ext cx="936104" cy="8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zieren 15"/>
          <p:cNvSpPr/>
          <p:nvPr/>
        </p:nvSpPr>
        <p:spPr>
          <a:xfrm>
            <a:off x="6581827" y="5470202"/>
            <a:ext cx="288032" cy="335062"/>
          </a:xfrm>
          <a:prstGeom prst="mathMultiply">
            <a:avLst>
              <a:gd name="adj1" fmla="val 11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1439738" y="6207695"/>
            <a:ext cx="702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Implementation of random lattice signatures: </a:t>
            </a:r>
            <a:r>
              <a:rPr lang="en-US" sz="1200" i="1" dirty="0" smtClean="0"/>
              <a:t>High-speed </a:t>
            </a:r>
            <a:r>
              <a:rPr lang="en-US" sz="1200" i="1" dirty="0"/>
              <a:t>signatures from standard </a:t>
            </a:r>
            <a:r>
              <a:rPr lang="en-US" sz="1200" i="1" dirty="0" smtClean="0"/>
              <a:t>lattices</a:t>
            </a:r>
            <a:r>
              <a:rPr lang="en-US" sz="1200" dirty="0" smtClean="0"/>
              <a:t>, </a:t>
            </a:r>
            <a:r>
              <a:rPr lang="en-US" sz="1200" dirty="0" err="1" smtClean="0"/>
              <a:t>Özgür</a:t>
            </a:r>
            <a:r>
              <a:rPr lang="en-US" sz="1200" dirty="0" smtClean="0"/>
              <a:t> </a:t>
            </a:r>
            <a:r>
              <a:rPr lang="en-US" sz="1200" dirty="0" err="1"/>
              <a:t>Dagdelen</a:t>
            </a:r>
            <a:r>
              <a:rPr lang="en-US" sz="1200" dirty="0"/>
              <a:t>, </a:t>
            </a:r>
            <a:r>
              <a:rPr lang="en-US" sz="1200" dirty="0" err="1"/>
              <a:t>Rachid</a:t>
            </a:r>
            <a:r>
              <a:rPr lang="en-US" sz="1200" dirty="0"/>
              <a:t> El </a:t>
            </a:r>
            <a:r>
              <a:rPr lang="en-US" sz="1200" dirty="0" err="1"/>
              <a:t>Bansarkhani</a:t>
            </a:r>
            <a:r>
              <a:rPr lang="en-US" sz="1200" dirty="0"/>
              <a:t>, Florian </a:t>
            </a:r>
            <a:r>
              <a:rPr lang="en-US" sz="1200" dirty="0" err="1"/>
              <a:t>Göpfert</a:t>
            </a:r>
            <a:r>
              <a:rPr lang="en-US" sz="1200" dirty="0"/>
              <a:t>, Tim </a:t>
            </a:r>
            <a:r>
              <a:rPr lang="en-US" sz="1200" dirty="0" err="1"/>
              <a:t>Güneysu</a:t>
            </a:r>
            <a:r>
              <a:rPr lang="en-US" sz="1200" dirty="0"/>
              <a:t>, Tobias Oder, Thomas </a:t>
            </a:r>
            <a:r>
              <a:rPr lang="en-US" sz="1200" dirty="0" err="1"/>
              <a:t>Pöppelmann</a:t>
            </a:r>
            <a:r>
              <a:rPr lang="en-US" sz="1200" dirty="0"/>
              <a:t>, Ana Helena Sánchez, Peter </a:t>
            </a:r>
            <a:r>
              <a:rPr lang="en-US" sz="1200" dirty="0" err="1" smtClean="0"/>
              <a:t>Schwabe</a:t>
            </a:r>
            <a:r>
              <a:rPr lang="en-US" sz="1200" dirty="0" smtClean="0"/>
              <a:t>, Latincrypt’14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46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Ring-learning with errors (RLWE)</a:t>
            </a:r>
          </a:p>
          <a:p>
            <a:r>
              <a:rPr lang="en-US" dirty="0" smtClean="0"/>
              <a:t>Public-key encryption based on RLWE</a:t>
            </a:r>
          </a:p>
          <a:p>
            <a:r>
              <a:rPr lang="en-US" dirty="0" smtClean="0"/>
              <a:t>Area-optimized implementation </a:t>
            </a:r>
          </a:p>
          <a:p>
            <a:r>
              <a:rPr lang="en-US" dirty="0" smtClean="0"/>
              <a:t>High-performance implementation</a:t>
            </a:r>
          </a:p>
          <a:p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Errors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Solving of a system of linear equations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32625"/>
              </p:ext>
            </p:extLst>
          </p:nvPr>
        </p:nvGraphicFramePr>
        <p:xfrm>
          <a:off x="457200" y="3064480"/>
          <a:ext cx="1882553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08070"/>
              </p:ext>
            </p:extLst>
          </p:nvPr>
        </p:nvGraphicFramePr>
        <p:xfrm>
          <a:off x="6137683" y="3100928"/>
          <a:ext cx="487977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133600" y="3532976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×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532976"/>
                <a:ext cx="914400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169768" y="3532212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68" y="3532212"/>
                <a:ext cx="9144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nhaltsplatzhalter 8"/>
          <p:cNvSpPr txBox="1">
            <a:spLocks/>
          </p:cNvSpPr>
          <p:nvPr/>
        </p:nvSpPr>
        <p:spPr>
          <a:xfrm>
            <a:off x="456580" y="57332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given; Find (learn) </a:t>
            </a:r>
            <a:r>
              <a:rPr lang="en-US" b="1" dirty="0" smtClean="0">
                <a:solidFill>
                  <a:srgbClr val="FF0000"/>
                </a:solidFill>
              </a:rPr>
              <a:t>red </a:t>
            </a:r>
            <a:r>
              <a:rPr lang="en-US" b="1" dirty="0" smtClean="0"/>
              <a:t>=&gt; </a:t>
            </a:r>
            <a:r>
              <a:rPr lang="en-US" dirty="0" smtClean="0"/>
              <a:t>Solve linear system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98406"/>
              </p:ext>
            </p:extLst>
          </p:nvPr>
        </p:nvGraphicFramePr>
        <p:xfrm>
          <a:off x="2915816" y="3100928"/>
          <a:ext cx="487977" cy="146304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69533"/>
              </p:ext>
            </p:extLst>
          </p:nvPr>
        </p:nvGraphicFramePr>
        <p:xfrm>
          <a:off x="2915816" y="3100928"/>
          <a:ext cx="487977" cy="146304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0" name="Abgerundetes Rechteck 19"/>
          <p:cNvSpPr/>
          <p:nvPr/>
        </p:nvSpPr>
        <p:spPr>
          <a:xfrm rot="20935166">
            <a:off x="3115522" y="4381419"/>
            <a:ext cx="1800200" cy="877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Gaussian elimination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827584" y="2471145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7×4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71145"/>
                <a:ext cx="914400" cy="4647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699792" y="2471145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4×1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471145"/>
                <a:ext cx="914400" cy="4647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889848" y="2471145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7×1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48" y="2471145"/>
                <a:ext cx="914400" cy="464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Inhaltsplatzhalter 8"/>
          <p:cNvSpPr txBox="1">
            <a:spLocks/>
          </p:cNvSpPr>
          <p:nvPr/>
        </p:nvSpPr>
        <p:spPr>
          <a:xfrm>
            <a:off x="2734816" y="2045992"/>
            <a:ext cx="9010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secret</a:t>
            </a:r>
            <a:endParaRPr lang="en-US" sz="2400" b="1" dirty="0"/>
          </a:p>
        </p:txBody>
      </p:sp>
      <p:sp>
        <p:nvSpPr>
          <p:cNvPr id="26" name="Inhaltsplatzhalter 8"/>
          <p:cNvSpPr txBox="1">
            <a:spLocks/>
          </p:cNvSpPr>
          <p:nvPr/>
        </p:nvSpPr>
        <p:spPr>
          <a:xfrm>
            <a:off x="2103040" y="63093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(slides </a:t>
            </a:r>
            <a:r>
              <a:rPr lang="en-US" sz="1600" dirty="0" smtClean="0"/>
              <a:t>stolen </a:t>
            </a:r>
            <a:r>
              <a:rPr lang="en-US" sz="1600" dirty="0"/>
              <a:t>from talk by Douglas </a:t>
            </a:r>
            <a:r>
              <a:rPr lang="en-US" sz="1600" dirty="0" err="1" smtClean="0"/>
              <a:t>Stebila</a:t>
            </a:r>
            <a:r>
              <a:rPr lang="en-US" sz="1600" dirty="0" smtClean="0"/>
              <a:t> at RWC’15)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09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Errors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Solving of a system of linear equations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05.06.2015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9881-E4AF-4B81-BC7F-E09AFB5B2E1D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57200" y="3064480"/>
          <a:ext cx="1882553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  <a:gridCol w="487977"/>
                <a:gridCol w="487977"/>
                <a:gridCol w="418622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6137683" y="3100928"/>
          <a:ext cx="487977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133600" y="3532976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×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532976"/>
                <a:ext cx="914400" cy="914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169768" y="3532212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68" y="3532212"/>
                <a:ext cx="9144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nhaltsplatzhalter 8"/>
          <p:cNvSpPr txBox="1">
            <a:spLocks/>
          </p:cNvSpPr>
          <p:nvPr/>
        </p:nvSpPr>
        <p:spPr>
          <a:xfrm>
            <a:off x="456580" y="57332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given; Find </a:t>
            </a:r>
            <a:r>
              <a:rPr lang="en-US" b="1" dirty="0" smtClean="0">
                <a:solidFill>
                  <a:srgbClr val="FF0000"/>
                </a:solidFill>
              </a:rPr>
              <a:t>red </a:t>
            </a:r>
            <a:r>
              <a:rPr lang="en-US" b="1" dirty="0" smtClean="0"/>
              <a:t>=&gt; </a:t>
            </a:r>
            <a:r>
              <a:rPr lang="en-US" dirty="0" smtClean="0"/>
              <a:t>Learning with errors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2915816" y="3100928"/>
          <a:ext cx="487977" cy="146304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2915816" y="3100928"/>
          <a:ext cx="487977" cy="146304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827584" y="2471145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7×4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71145"/>
                <a:ext cx="914400" cy="4647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699792" y="2471145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4×1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471145"/>
                <a:ext cx="914400" cy="4647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889848" y="2471145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7×1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48" y="2471145"/>
                <a:ext cx="914400" cy="4647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Inhaltsplatzhalter 8"/>
          <p:cNvSpPr txBox="1">
            <a:spLocks/>
          </p:cNvSpPr>
          <p:nvPr/>
        </p:nvSpPr>
        <p:spPr>
          <a:xfrm>
            <a:off x="2734816" y="2045992"/>
            <a:ext cx="9010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secret</a:t>
            </a:r>
            <a:endParaRPr lang="en-US" sz="2400" b="1" dirty="0"/>
          </a:p>
        </p:txBody>
      </p: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22464"/>
              </p:ext>
            </p:extLst>
          </p:nvPr>
        </p:nvGraphicFramePr>
        <p:xfrm>
          <a:off x="4499992" y="3068960"/>
          <a:ext cx="487977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3491880" y="3532212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</m:oMath>
                  </m:oMathPara>
                </a14:m>
                <a:endParaRPr lang="en-US" sz="2800" b="1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32212"/>
                <a:ext cx="914400" cy="914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4307227" y="2471548"/>
                <a:ext cx="914400" cy="46474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7×1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8DAE1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27" y="2471548"/>
                <a:ext cx="914400" cy="4647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Inhaltsplatzhalter 8"/>
          <p:cNvSpPr txBox="1">
            <a:spLocks/>
          </p:cNvSpPr>
          <p:nvPr/>
        </p:nvSpPr>
        <p:spPr>
          <a:xfrm>
            <a:off x="671736" y="2040732"/>
            <a:ext cx="12260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random</a:t>
            </a:r>
            <a:endParaRPr lang="en-US" sz="2400" b="1" dirty="0"/>
          </a:p>
        </p:txBody>
      </p:sp>
      <p:sp>
        <p:nvSpPr>
          <p:cNvPr id="31" name="Inhaltsplatzhalter 8"/>
          <p:cNvSpPr txBox="1">
            <a:spLocks/>
          </p:cNvSpPr>
          <p:nvPr/>
        </p:nvSpPr>
        <p:spPr>
          <a:xfrm>
            <a:off x="4042792" y="2042915"/>
            <a:ext cx="158417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small noise</a:t>
            </a:r>
            <a:endParaRPr lang="en-US" sz="2400" b="1" dirty="0"/>
          </a:p>
        </p:txBody>
      </p:sp>
      <p:sp>
        <p:nvSpPr>
          <p:cNvPr id="32" name="Inhaltsplatzhalter 8"/>
          <p:cNvSpPr txBox="1">
            <a:spLocks/>
          </p:cNvSpPr>
          <p:nvPr/>
        </p:nvSpPr>
        <p:spPr>
          <a:xfrm>
            <a:off x="5745410" y="2034988"/>
            <a:ext cx="184913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l</a:t>
            </a:r>
            <a:r>
              <a:rPr lang="en-US" sz="2400" b="1" dirty="0" smtClean="0"/>
              <a:t>ooks random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bgerundetes Rechteck 32"/>
              <p:cNvSpPr/>
              <p:nvPr/>
            </p:nvSpPr>
            <p:spPr>
              <a:xfrm rot="20935166">
                <a:off x="518822" y="4292277"/>
                <a:ext cx="2341793" cy="152600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Gets large in practice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4093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640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×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256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3" name="Abgerundetes 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35166">
                <a:off x="518822" y="4292277"/>
                <a:ext cx="2341793" cy="15260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29984"/>
              </p:ext>
            </p:extLst>
          </p:nvPr>
        </p:nvGraphicFramePr>
        <p:xfrm>
          <a:off x="2913003" y="3107627"/>
          <a:ext cx="487977" cy="146304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7214"/>
              </p:ext>
            </p:extLst>
          </p:nvPr>
        </p:nvGraphicFramePr>
        <p:xfrm>
          <a:off x="4494500" y="3069427"/>
          <a:ext cx="487977" cy="2560320"/>
        </p:xfrm>
        <a:graphic>
          <a:graphicData uri="http://schemas.openxmlformats.org/drawingml/2006/table">
            <a:tbl>
              <a:tblPr firstRow="1" bandRow="1"/>
              <a:tblGrid>
                <a:gridCol w="487977"/>
              </a:tblGrid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296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" name="Inhaltsplatzhalter 8"/>
          <p:cNvSpPr txBox="1">
            <a:spLocks/>
          </p:cNvSpPr>
          <p:nvPr/>
        </p:nvSpPr>
        <p:spPr>
          <a:xfrm>
            <a:off x="2103040" y="63093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(slides </a:t>
            </a:r>
            <a:r>
              <a:rPr lang="en-US" sz="1600" dirty="0" smtClean="0"/>
              <a:t>stolen </a:t>
            </a:r>
            <a:r>
              <a:rPr lang="en-US" sz="1600" dirty="0"/>
              <a:t>from talk by Douglas </a:t>
            </a:r>
            <a:r>
              <a:rPr lang="en-US" sz="1600" dirty="0" err="1" smtClean="0"/>
              <a:t>Stebila</a:t>
            </a:r>
            <a:r>
              <a:rPr lang="en-US" sz="1600" dirty="0" smtClean="0"/>
              <a:t> at RWC’15)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86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eaLnBrk="1" hangingPunct="1">
          <a:defRPr sz="2800" b="1" dirty="0" smtClean="0">
            <a:solidFill>
              <a:srgbClr val="8DAE10"/>
            </a:solidFill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RUB-Vorlage</Template>
  <TotalTime>0</TotalTime>
  <Words>2284</Words>
  <Application>Microsoft Office PowerPoint</Application>
  <PresentationFormat>Bildschirmpräsentation (4:3)</PresentationFormat>
  <Paragraphs>774</Paragraphs>
  <Slides>49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6" baseType="lpstr">
      <vt:lpstr>Arial Unicode MS</vt:lpstr>
      <vt:lpstr>Arial</vt:lpstr>
      <vt:lpstr>Calibri</vt:lpstr>
      <vt:lpstr>Cambria Math</vt:lpstr>
      <vt:lpstr>DejaVu Sans</vt:lpstr>
      <vt:lpstr>Wingdings</vt:lpstr>
      <vt:lpstr>Larissa</vt:lpstr>
      <vt:lpstr>Implementing Lattice-Based Cryptography on Embedded Devices</vt:lpstr>
      <vt:lpstr>Outline</vt:lpstr>
      <vt:lpstr>Outline</vt:lpstr>
      <vt:lpstr>Why Implementation of Lattices?</vt:lpstr>
      <vt:lpstr>Implementation</vt:lpstr>
      <vt:lpstr>To be Ideal or not Ideal?</vt:lpstr>
      <vt:lpstr>Outline</vt:lpstr>
      <vt:lpstr>Learning with Errors</vt:lpstr>
      <vt:lpstr>Learning with Errors</vt:lpstr>
      <vt:lpstr>(Ring) Learning with Errors</vt:lpstr>
      <vt:lpstr>Ring Learning with Errors</vt:lpstr>
      <vt:lpstr>Ring Learning with Errors</vt:lpstr>
      <vt:lpstr>Polynomial Addition in R=(Z_q [x])/⟨x^n+1⟩ </vt:lpstr>
      <vt:lpstr>Polynomial Multiplication in R=(Z_q [x])/⟨x^n+1⟩ </vt:lpstr>
      <vt:lpstr>Discrete Gaussian Distribution</vt:lpstr>
      <vt:lpstr>Gaussian Sampling: Options</vt:lpstr>
      <vt:lpstr>Outline</vt:lpstr>
      <vt:lpstr>Ring-LWE Encryption: Scheme [LP11/LPR10]</vt:lpstr>
      <vt:lpstr>Ring-LWE Encryption: Parameters</vt:lpstr>
      <vt:lpstr>Ring-LWE Encryption: Parameters</vt:lpstr>
      <vt:lpstr>Outline</vt:lpstr>
      <vt:lpstr>Simple Implementation of RLWE-Encryption</vt:lpstr>
      <vt:lpstr>Results in Software</vt:lpstr>
      <vt:lpstr>Hardware Implementation: Low Area</vt:lpstr>
      <vt:lpstr>Hardware Implementation: Low Area</vt:lpstr>
      <vt:lpstr>Ring-LWE: Can we do better?</vt:lpstr>
      <vt:lpstr>Outline</vt:lpstr>
      <vt:lpstr>Outline</vt:lpstr>
      <vt:lpstr>Polynomial Multiplication Using the NTT</vt:lpstr>
      <vt:lpstr>NTT for Lattice Crypto/Convolution Theorem</vt:lpstr>
      <vt:lpstr>Negative Wrapped/Negacyclic Convolution</vt:lpstr>
      <vt:lpstr>Efficient Computation of the NTT (Textbook)</vt:lpstr>
      <vt:lpstr>Outline</vt:lpstr>
      <vt:lpstr>Implementation of Ring-LWE Encryption</vt:lpstr>
      <vt:lpstr>Implementation of Ring-LWE Encryption</vt:lpstr>
      <vt:lpstr>Outline</vt:lpstr>
      <vt:lpstr>Optimization of NTT Computation</vt:lpstr>
      <vt:lpstr>Optimization of NTT Computation</vt:lpstr>
      <vt:lpstr>Optimization of NTT Computation</vt:lpstr>
      <vt:lpstr>Optimization of NTT Computation</vt:lpstr>
      <vt:lpstr>Optimization of NTT Computation</vt:lpstr>
      <vt:lpstr>Optimization of NTT Computation</vt:lpstr>
      <vt:lpstr>Optimization of NTT Computation</vt:lpstr>
      <vt:lpstr>Ring-LWE Encryption on ATXmega</vt:lpstr>
      <vt:lpstr>Ring-LWE Encryption on ATXmega</vt:lpstr>
      <vt:lpstr>Ring-LWE Encryption on FPGA</vt:lpstr>
      <vt:lpstr>Future Work</vt:lpstr>
      <vt:lpstr>Augment Cryptanalysis with Side-Channel</vt:lpstr>
      <vt:lpstr>Implementing Lattice-Based Cryptography on Embedded Devices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2015-06-16T14:30:19Z</dcterms:created>
  <dcterms:modified xsi:type="dcterms:W3CDTF">2015-06-16T14:30:35Z</dcterms:modified>
</cp:coreProperties>
</file>